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8288000" cy="10287000"/>
  <p:notesSz cx="6858000" cy="9144000"/>
  <p:embeddedFontLst>
    <p:embeddedFont>
      <p:font typeface="Acherus Grotesque" panose="02000505000000020004" pitchFamily="2" charset="77"/>
      <p:regular r:id="rId28"/>
      <p:bold r:id="rId29"/>
      <p:italic r:id="rId30"/>
      <p:boldItalic r:id="rId31"/>
    </p:embeddedFont>
    <p:embeddedFont>
      <p:font typeface="Acherus Grotesque Bold" panose="02000505000000020004" pitchFamily="2" charset="77"/>
      <p:regular r:id="rId32"/>
      <p:bold r:id="rId33"/>
      <p:italic r:id="rId34"/>
      <p:boldItalic r:id="rId35"/>
    </p:embeddedFont>
    <p:embeddedFont>
      <p:font typeface="Acherus Grotesque Bold Italics" panose="02000505000000020004" pitchFamily="2" charset="77"/>
      <p:regular r:id="rId36"/>
      <p:bold r:id="rId37"/>
      <p:italic r:id="rId38"/>
      <p:boldItalic r:id="rId39"/>
    </p:embeddedFont>
    <p:embeddedFont>
      <p:font typeface="Acherus Grotesque Italics" panose="02000505000000020004" pitchFamily="2" charset="77"/>
      <p:regular r:id="rId40"/>
      <p:bold r:id="rId41"/>
      <p:italic r:id="rId42"/>
      <p:boldItalic r:id="rId43"/>
    </p:embeddedFont>
    <p:embeddedFont>
      <p:font typeface="Acherus Grotesque Light" panose="02000505000000020004" pitchFamily="2" charset="77"/>
      <p:regular r:id="rId44"/>
      <p:italic r:id="rId45"/>
    </p:embeddedFont>
    <p:embeddedFont>
      <p:font typeface="Acherus Grotesque Ultra-Bold" panose="02000505000000020004" pitchFamily="2" charset="77"/>
      <p:regular r:id="rId46"/>
      <p:bold r:id="rId47"/>
      <p:italic r:id="rId48"/>
      <p:boldItalic r:id="rId49"/>
    </p:embeddedFont>
    <p:embeddedFont>
      <p:font typeface="Gineso" panose="02000506040000020004" pitchFamily="2" charset="77"/>
      <p:regular r:id="rId50"/>
      <p:bold r:id="rId51"/>
      <p:italic r:id="rId52"/>
      <p:boldItalic r:id="rId53"/>
    </p:embeddedFont>
    <p:embeddedFont>
      <p:font typeface="Gineso Bold" panose="02000506040000020004" pitchFamily="2" charset="77"/>
      <p:regular r:id="rId54"/>
      <p:bold r:id="rId55"/>
    </p:embeddedFont>
    <p:embeddedFont>
      <p:font typeface="Gineso Ultra-Bold" panose="02000506040000020004" pitchFamily="2" charset="77"/>
      <p:regular r:id="rId56"/>
      <p:bold r:id="rId57"/>
      <p:italic r:id="rId58"/>
      <p:boldItalic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03" autoAdjust="0"/>
    <p:restoredTop sz="94606" autoAdjust="0"/>
  </p:normalViewPr>
  <p:slideViewPr>
    <p:cSldViewPr>
      <p:cViewPr varScale="1">
        <p:scale>
          <a:sx n="48" d="100"/>
          <a:sy n="48" d="100"/>
        </p:scale>
        <p:origin x="240" y="1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font" Target="fonts/font28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font" Target="fonts/font31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font" Target="fonts/font29.fntdata"/><Relationship Id="rId8" Type="http://schemas.openxmlformats.org/officeDocument/2006/relationships/slide" Target="slides/slide7.xml"/><Relationship Id="rId51" Type="http://schemas.openxmlformats.org/officeDocument/2006/relationships/font" Target="fonts/font2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59" Type="http://schemas.openxmlformats.org/officeDocument/2006/relationships/font" Target="fonts/font32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54" Type="http://schemas.openxmlformats.org/officeDocument/2006/relationships/font" Target="fonts/font27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font" Target="fonts/font30.fntdata"/><Relationship Id="rId10" Type="http://schemas.openxmlformats.org/officeDocument/2006/relationships/slide" Target="slides/slide9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hokiespa.vt.edu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hokiespa.vt.edu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21" Type="http://schemas.openxmlformats.org/officeDocument/2006/relationships/hyperlink" Target="https://secure.aleks.com/shiblogon/sso?sso_account=acbcd40&amp;enroll_class_code=G6UKA-D4MR6" TargetMode="External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45.svg"/><Relationship Id="rId2" Type="http://schemas.openxmlformats.org/officeDocument/2006/relationships/image" Target="../media/image25.jpeg"/><Relationship Id="rId16" Type="http://schemas.openxmlformats.org/officeDocument/2006/relationships/image" Target="../media/image44.png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19" Type="http://schemas.openxmlformats.org/officeDocument/2006/relationships/image" Target="../media/image47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vt.navigate.eab.com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5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svg"/><Relationship Id="rId7" Type="http://schemas.openxmlformats.org/officeDocument/2006/relationships/image" Target="../media/image1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catalog.vt.edu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4.sv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hyperlink" Target="https://www.pathways.prov.vt.edu/students-and-advisors/pathways-guides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359348" cy="10287000"/>
            <a:chOff x="0" y="0"/>
            <a:chExt cx="62139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1392" cy="2709333"/>
            </a:xfrm>
            <a:custGeom>
              <a:avLst/>
              <a:gdLst/>
              <a:ahLst/>
              <a:cxnLst/>
              <a:rect l="l" t="t" r="r" b="b"/>
              <a:pathLst>
                <a:path w="621392" h="2709333">
                  <a:moveTo>
                    <a:pt x="0" y="0"/>
                  </a:moveTo>
                  <a:lnTo>
                    <a:pt x="621392" y="0"/>
                  </a:lnTo>
                  <a:lnTo>
                    <a:pt x="6213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61F4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21392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59348" y="0"/>
            <a:ext cx="15928652" cy="10287000"/>
            <a:chOff x="0" y="0"/>
            <a:chExt cx="4195201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95201" cy="2709333"/>
            </a:xfrm>
            <a:custGeom>
              <a:avLst/>
              <a:gdLst/>
              <a:ahLst/>
              <a:cxnLst/>
              <a:rect l="l" t="t" r="r" b="b"/>
              <a:pathLst>
                <a:path w="4195201" h="2709333">
                  <a:moveTo>
                    <a:pt x="0" y="0"/>
                  </a:moveTo>
                  <a:lnTo>
                    <a:pt x="4195201" y="0"/>
                  </a:lnTo>
                  <a:lnTo>
                    <a:pt x="419520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A4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195201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2359348" y="6773344"/>
            <a:ext cx="1124922" cy="0"/>
          </a:xfrm>
          <a:prstGeom prst="line">
            <a:avLst/>
          </a:prstGeom>
          <a:ln w="38100" cap="flat">
            <a:solidFill>
              <a:srgbClr val="861F4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656387" y="9116237"/>
            <a:ext cx="4374652" cy="941079"/>
          </a:xfrm>
          <a:custGeom>
            <a:avLst/>
            <a:gdLst/>
            <a:ahLst/>
            <a:cxnLst/>
            <a:rect l="l" t="t" r="r" b="b"/>
            <a:pathLst>
              <a:path w="4374652" h="941079">
                <a:moveTo>
                  <a:pt x="0" y="0"/>
                </a:moveTo>
                <a:lnTo>
                  <a:pt x="4374652" y="0"/>
                </a:lnTo>
                <a:lnTo>
                  <a:pt x="4374652" y="941079"/>
                </a:lnTo>
                <a:lnTo>
                  <a:pt x="0" y="9410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589075" y="2336465"/>
            <a:ext cx="12716582" cy="167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39"/>
              </a:lnSpc>
            </a:pPr>
            <a:r>
              <a:rPr lang="en-US" sz="9600" b="1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{Department Name}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604013" y="7439169"/>
            <a:ext cx="4677221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i="1">
                <a:solidFill>
                  <a:srgbClr val="FFFFFF"/>
                </a:solidFill>
                <a:latin typeface="Acherus Grotesque Italics"/>
                <a:ea typeface="Acherus Grotesque Italics"/>
                <a:cs typeface="Acherus Grotesque Italics"/>
                <a:sym typeface="Acherus Grotesque Italics"/>
              </a:rPr>
              <a:t>(Name of Presenter)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59348" y="5210263"/>
            <a:ext cx="15928652" cy="83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Virtual Academic Advising &amp; Course Registration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5751F">
                <a:alpha val="100000"/>
              </a:srgbClr>
            </a:gs>
            <a:gs pos="50000">
              <a:srgbClr val="CE0058">
                <a:alpha val="100000"/>
              </a:srgbClr>
            </a:gs>
            <a:gs pos="100000">
              <a:srgbClr val="861F41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4136" y="-4097401"/>
            <a:ext cx="27357532" cy="18481801"/>
          </a:xfrm>
          <a:custGeom>
            <a:avLst/>
            <a:gdLst/>
            <a:ahLst/>
            <a:cxnLst/>
            <a:rect l="l" t="t" r="r" b="b"/>
            <a:pathLst>
              <a:path w="27357532" h="18481801">
                <a:moveTo>
                  <a:pt x="0" y="0"/>
                </a:moveTo>
                <a:lnTo>
                  <a:pt x="27357532" y="0"/>
                </a:lnTo>
                <a:lnTo>
                  <a:pt x="27357532" y="18481802"/>
                </a:lnTo>
                <a:lnTo>
                  <a:pt x="0" y="184818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-13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0" y="7146612"/>
            <a:ext cx="2883876" cy="3208763"/>
          </a:xfrm>
          <a:custGeom>
            <a:avLst/>
            <a:gdLst/>
            <a:ahLst/>
            <a:cxnLst/>
            <a:rect l="l" t="t" r="r" b="b"/>
            <a:pathLst>
              <a:path w="2883876" h="3208763">
                <a:moveTo>
                  <a:pt x="2883876" y="0"/>
                </a:moveTo>
                <a:lnTo>
                  <a:pt x="0" y="0"/>
                </a:lnTo>
                <a:lnTo>
                  <a:pt x="0" y="3208763"/>
                </a:lnTo>
                <a:lnTo>
                  <a:pt x="2883876" y="3208763"/>
                </a:lnTo>
                <a:lnTo>
                  <a:pt x="288387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V="1">
            <a:off x="15404124" y="-89227"/>
            <a:ext cx="2883876" cy="3208763"/>
          </a:xfrm>
          <a:custGeom>
            <a:avLst/>
            <a:gdLst/>
            <a:ahLst/>
            <a:cxnLst/>
            <a:rect l="l" t="t" r="r" b="b"/>
            <a:pathLst>
              <a:path w="2883876" h="3208763">
                <a:moveTo>
                  <a:pt x="0" y="3208763"/>
                </a:moveTo>
                <a:lnTo>
                  <a:pt x="2883876" y="3208763"/>
                </a:lnTo>
                <a:lnTo>
                  <a:pt x="2883876" y="0"/>
                </a:lnTo>
                <a:lnTo>
                  <a:pt x="0" y="0"/>
                </a:lnTo>
                <a:lnTo>
                  <a:pt x="0" y="320876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1943879" y="3312979"/>
            <a:ext cx="6048231" cy="4265805"/>
            <a:chOff x="0" y="0"/>
            <a:chExt cx="1226777" cy="8652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26778" cy="865244"/>
            </a:xfrm>
            <a:custGeom>
              <a:avLst/>
              <a:gdLst/>
              <a:ahLst/>
              <a:cxnLst/>
              <a:rect l="l" t="t" r="r" b="b"/>
              <a:pathLst>
                <a:path w="1226778" h="865244">
                  <a:moveTo>
                    <a:pt x="0" y="0"/>
                  </a:moveTo>
                  <a:lnTo>
                    <a:pt x="1226778" y="0"/>
                  </a:lnTo>
                  <a:lnTo>
                    <a:pt x="1226778" y="865244"/>
                  </a:lnTo>
                  <a:lnTo>
                    <a:pt x="0" y="865244"/>
                  </a:lnTo>
                  <a:close/>
                </a:path>
              </a:pathLst>
            </a:custGeom>
            <a:solidFill>
              <a:srgbClr val="E5751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52400"/>
              <a:ext cx="1226777" cy="1017644"/>
            </a:xfrm>
            <a:prstGeom prst="rect">
              <a:avLst/>
            </a:prstGeom>
          </p:spPr>
          <p:txBody>
            <a:bodyPr lIns="65963" tIns="65963" rIns="65963" bIns="65963" rtlCol="0" anchor="ctr"/>
            <a:lstStyle/>
            <a:p>
              <a:pPr algn="ctr">
                <a:lnSpc>
                  <a:spcPts val="5654"/>
                </a:lnSpc>
              </a:pPr>
              <a:r>
                <a:rPr lang="en-US" sz="3406" b="1">
                  <a:solidFill>
                    <a:srgbClr val="FFFFFF"/>
                  </a:solidFill>
                  <a:latin typeface="Gineso Bold"/>
                  <a:ea typeface="Gineso Bold"/>
                  <a:cs typeface="Gineso Bold"/>
                  <a:sym typeface="Gineso Bold"/>
                </a:rPr>
                <a:t>THE REQUIRED EXPECTED CREDITS FORM CAN BE FOUND ON THE COLLEGE OF SCIENCE VIRTUAL ACADEMIC ADVISING &amp; COURSE REGISTRATION WEBSITE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441938" y="2836182"/>
            <a:ext cx="10530516" cy="5254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31"/>
              </a:lnSpc>
            </a:pPr>
            <a:r>
              <a:rPr lang="en-US" sz="4236" b="1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Types of expected credit:</a:t>
            </a:r>
          </a:p>
          <a:p>
            <a:pPr marL="914726" lvl="1" indent="-457363" algn="l">
              <a:lnSpc>
                <a:spcPts val="5931"/>
              </a:lnSpc>
              <a:buFont typeface="Arial"/>
              <a:buChar char="•"/>
            </a:pPr>
            <a:r>
              <a:rPr lang="en-US" sz="4236">
                <a:solidFill>
                  <a:srgbClr val="FFFFFF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Advanced Placement (AP)</a:t>
            </a:r>
          </a:p>
          <a:p>
            <a:pPr marL="914726" lvl="1" indent="-457363" algn="l">
              <a:lnSpc>
                <a:spcPts val="5931"/>
              </a:lnSpc>
              <a:buFont typeface="Arial"/>
              <a:buChar char="•"/>
            </a:pPr>
            <a:r>
              <a:rPr lang="en-US" sz="4236">
                <a:solidFill>
                  <a:srgbClr val="FFFFFF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International Baccalaureate (IB)</a:t>
            </a:r>
          </a:p>
          <a:p>
            <a:pPr marL="914726" lvl="1" indent="-457363" algn="l">
              <a:lnSpc>
                <a:spcPts val="5931"/>
              </a:lnSpc>
              <a:buFont typeface="Arial"/>
              <a:buChar char="•"/>
            </a:pPr>
            <a:r>
              <a:rPr lang="en-US" sz="4236">
                <a:solidFill>
                  <a:srgbClr val="FFFFFF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College Level Examination Program (CLEP)</a:t>
            </a:r>
          </a:p>
          <a:p>
            <a:pPr marL="914726" lvl="1" indent="-457363" algn="l">
              <a:lnSpc>
                <a:spcPts val="5931"/>
              </a:lnSpc>
              <a:buFont typeface="Arial"/>
              <a:buChar char="•"/>
            </a:pPr>
            <a:r>
              <a:rPr lang="en-US" sz="4236">
                <a:solidFill>
                  <a:srgbClr val="FFFFFF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Cambridge International Exams</a:t>
            </a:r>
          </a:p>
          <a:p>
            <a:pPr marL="914726" lvl="1" indent="-457363" algn="l">
              <a:lnSpc>
                <a:spcPts val="5931"/>
              </a:lnSpc>
              <a:buFont typeface="Arial"/>
              <a:buChar char="•"/>
            </a:pPr>
            <a:r>
              <a:rPr lang="en-US" sz="4236">
                <a:solidFill>
                  <a:srgbClr val="FFFFFF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Dual Enrollment/Transfer Credit</a:t>
            </a:r>
          </a:p>
        </p:txBody>
      </p:sp>
      <p:sp>
        <p:nvSpPr>
          <p:cNvPr id="9" name="Freeform 9"/>
          <p:cNvSpPr/>
          <p:nvPr/>
        </p:nvSpPr>
        <p:spPr>
          <a:xfrm>
            <a:off x="14683696" y="9258300"/>
            <a:ext cx="3197039" cy="687750"/>
          </a:xfrm>
          <a:custGeom>
            <a:avLst/>
            <a:gdLst/>
            <a:ahLst/>
            <a:cxnLst/>
            <a:rect l="l" t="t" r="r" b="b"/>
            <a:pathLst>
              <a:path w="3197039" h="687750">
                <a:moveTo>
                  <a:pt x="0" y="0"/>
                </a:moveTo>
                <a:lnTo>
                  <a:pt x="3197039" y="0"/>
                </a:lnTo>
                <a:lnTo>
                  <a:pt x="3197039" y="687750"/>
                </a:lnTo>
                <a:lnTo>
                  <a:pt x="0" y="6877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441938" y="422906"/>
            <a:ext cx="15877671" cy="1915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691"/>
              </a:lnSpc>
              <a:spcBef>
                <a:spcPct val="0"/>
              </a:spcBef>
            </a:pPr>
            <a:r>
              <a:rPr lang="en-US" sz="11208" b="1">
                <a:solidFill>
                  <a:srgbClr val="FFFFFF"/>
                </a:solidFill>
                <a:latin typeface="Gineso Bold"/>
                <a:ea typeface="Gineso Bold"/>
                <a:cs typeface="Gineso Bold"/>
                <a:sym typeface="Gineso Bold"/>
              </a:rPr>
              <a:t>INCOMING EXPECTED CREDITS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5751F">
                <a:alpha val="100000"/>
              </a:srgbClr>
            </a:gs>
            <a:gs pos="50000">
              <a:srgbClr val="CE0058">
                <a:alpha val="100000"/>
              </a:srgbClr>
            </a:gs>
            <a:gs pos="100000">
              <a:srgbClr val="861F41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4136" y="-4097401"/>
            <a:ext cx="27357532" cy="18481801"/>
          </a:xfrm>
          <a:custGeom>
            <a:avLst/>
            <a:gdLst/>
            <a:ahLst/>
            <a:cxnLst/>
            <a:rect l="l" t="t" r="r" b="b"/>
            <a:pathLst>
              <a:path w="27357532" h="18481801">
                <a:moveTo>
                  <a:pt x="0" y="0"/>
                </a:moveTo>
                <a:lnTo>
                  <a:pt x="27357532" y="0"/>
                </a:lnTo>
                <a:lnTo>
                  <a:pt x="27357532" y="18481802"/>
                </a:lnTo>
                <a:lnTo>
                  <a:pt x="0" y="184818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-13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0" y="7146612"/>
            <a:ext cx="2883876" cy="3208763"/>
          </a:xfrm>
          <a:custGeom>
            <a:avLst/>
            <a:gdLst/>
            <a:ahLst/>
            <a:cxnLst/>
            <a:rect l="l" t="t" r="r" b="b"/>
            <a:pathLst>
              <a:path w="2883876" h="3208763">
                <a:moveTo>
                  <a:pt x="2883876" y="0"/>
                </a:moveTo>
                <a:lnTo>
                  <a:pt x="0" y="0"/>
                </a:lnTo>
                <a:lnTo>
                  <a:pt x="0" y="3208763"/>
                </a:lnTo>
                <a:lnTo>
                  <a:pt x="2883876" y="3208763"/>
                </a:lnTo>
                <a:lnTo>
                  <a:pt x="288387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V="1">
            <a:off x="15404124" y="-89227"/>
            <a:ext cx="2883876" cy="3208763"/>
          </a:xfrm>
          <a:custGeom>
            <a:avLst/>
            <a:gdLst/>
            <a:ahLst/>
            <a:cxnLst/>
            <a:rect l="l" t="t" r="r" b="b"/>
            <a:pathLst>
              <a:path w="2883876" h="3208763">
                <a:moveTo>
                  <a:pt x="0" y="3208763"/>
                </a:moveTo>
                <a:lnTo>
                  <a:pt x="2883876" y="3208763"/>
                </a:lnTo>
                <a:lnTo>
                  <a:pt x="2883876" y="0"/>
                </a:lnTo>
                <a:lnTo>
                  <a:pt x="0" y="0"/>
                </a:lnTo>
                <a:lnTo>
                  <a:pt x="0" y="320876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1736" y="-3945001"/>
            <a:ext cx="27357532" cy="18481801"/>
          </a:xfrm>
          <a:custGeom>
            <a:avLst/>
            <a:gdLst/>
            <a:ahLst/>
            <a:cxnLst/>
            <a:rect l="l" t="t" r="r" b="b"/>
            <a:pathLst>
              <a:path w="27357532" h="18481801">
                <a:moveTo>
                  <a:pt x="0" y="0"/>
                </a:moveTo>
                <a:lnTo>
                  <a:pt x="27357532" y="0"/>
                </a:lnTo>
                <a:lnTo>
                  <a:pt x="27357532" y="18481802"/>
                </a:lnTo>
                <a:lnTo>
                  <a:pt x="0" y="184818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-13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22018" y="2325273"/>
            <a:ext cx="17043963" cy="7961727"/>
          </a:xfrm>
          <a:custGeom>
            <a:avLst/>
            <a:gdLst/>
            <a:ahLst/>
            <a:cxnLst/>
            <a:rect l="l" t="t" r="r" b="b"/>
            <a:pathLst>
              <a:path w="17043963" h="7961727">
                <a:moveTo>
                  <a:pt x="0" y="0"/>
                </a:moveTo>
                <a:lnTo>
                  <a:pt x="17043964" y="0"/>
                </a:lnTo>
                <a:lnTo>
                  <a:pt x="17043964" y="7961727"/>
                </a:lnTo>
                <a:lnTo>
                  <a:pt x="0" y="79617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94" b="-4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18696" y="-171450"/>
            <a:ext cx="16740604" cy="150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32"/>
              </a:lnSpc>
              <a:spcBef>
                <a:spcPct val="0"/>
              </a:spcBef>
            </a:pPr>
            <a:r>
              <a:rPr lang="en-US" sz="8809" b="1">
                <a:solidFill>
                  <a:srgbClr val="FFFFFF"/>
                </a:solidFill>
                <a:latin typeface="Gineso Bold"/>
                <a:ea typeface="Gineso Bold"/>
                <a:cs typeface="Gineso Bold"/>
                <a:sym typeface="Gineso Bold"/>
              </a:rPr>
              <a:t>DETERMINING EXPECTED CREDITS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5439" y="1438954"/>
            <a:ext cx="17777121" cy="614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77"/>
              </a:lnSpc>
            </a:pPr>
            <a:r>
              <a:rPr lang="en-US" sz="3555" b="1" u="sng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  <a:hlinkClick r:id="rId6" tooltip="http://hokiespa.vt.edu"/>
              </a:rPr>
              <a:t>Hokie SPA</a:t>
            </a:r>
            <a:r>
              <a:rPr lang="en-US" sz="3555">
                <a:solidFill>
                  <a:srgbClr val="FFFFFF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 &gt; click on </a:t>
            </a:r>
            <a:r>
              <a:rPr lang="en-US" sz="3555" b="1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Grades Menu</a:t>
            </a:r>
            <a:r>
              <a:rPr lang="en-US" sz="3555">
                <a:solidFill>
                  <a:srgbClr val="FFFFFF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 &gt; click </a:t>
            </a:r>
            <a:r>
              <a:rPr lang="en-US" sz="3555" b="1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Transfer and Other Additional Credits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5751F">
                <a:alpha val="100000"/>
              </a:srgbClr>
            </a:gs>
            <a:gs pos="50000">
              <a:srgbClr val="CE0058">
                <a:alpha val="100000"/>
              </a:srgbClr>
            </a:gs>
            <a:gs pos="100000">
              <a:srgbClr val="861F41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4136" y="-4097401"/>
            <a:ext cx="27357532" cy="18481801"/>
          </a:xfrm>
          <a:custGeom>
            <a:avLst/>
            <a:gdLst/>
            <a:ahLst/>
            <a:cxnLst/>
            <a:rect l="l" t="t" r="r" b="b"/>
            <a:pathLst>
              <a:path w="27357532" h="18481801">
                <a:moveTo>
                  <a:pt x="0" y="0"/>
                </a:moveTo>
                <a:lnTo>
                  <a:pt x="27357532" y="0"/>
                </a:lnTo>
                <a:lnTo>
                  <a:pt x="27357532" y="18481802"/>
                </a:lnTo>
                <a:lnTo>
                  <a:pt x="0" y="184818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-13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0" y="7146612"/>
            <a:ext cx="2883876" cy="3208763"/>
          </a:xfrm>
          <a:custGeom>
            <a:avLst/>
            <a:gdLst/>
            <a:ahLst/>
            <a:cxnLst/>
            <a:rect l="l" t="t" r="r" b="b"/>
            <a:pathLst>
              <a:path w="2883876" h="3208763">
                <a:moveTo>
                  <a:pt x="2883876" y="0"/>
                </a:moveTo>
                <a:lnTo>
                  <a:pt x="0" y="0"/>
                </a:lnTo>
                <a:lnTo>
                  <a:pt x="0" y="3208763"/>
                </a:lnTo>
                <a:lnTo>
                  <a:pt x="2883876" y="3208763"/>
                </a:lnTo>
                <a:lnTo>
                  <a:pt x="288387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V="1">
            <a:off x="15404124" y="-89227"/>
            <a:ext cx="2883876" cy="3208763"/>
          </a:xfrm>
          <a:custGeom>
            <a:avLst/>
            <a:gdLst/>
            <a:ahLst/>
            <a:cxnLst/>
            <a:rect l="l" t="t" r="r" b="b"/>
            <a:pathLst>
              <a:path w="2883876" h="3208763">
                <a:moveTo>
                  <a:pt x="0" y="3208763"/>
                </a:moveTo>
                <a:lnTo>
                  <a:pt x="2883876" y="3208763"/>
                </a:lnTo>
                <a:lnTo>
                  <a:pt x="2883876" y="0"/>
                </a:lnTo>
                <a:lnTo>
                  <a:pt x="0" y="0"/>
                </a:lnTo>
                <a:lnTo>
                  <a:pt x="0" y="320876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1736" y="-3945001"/>
            <a:ext cx="27357532" cy="18481801"/>
          </a:xfrm>
          <a:custGeom>
            <a:avLst/>
            <a:gdLst/>
            <a:ahLst/>
            <a:cxnLst/>
            <a:rect l="l" t="t" r="r" b="b"/>
            <a:pathLst>
              <a:path w="27357532" h="18481801">
                <a:moveTo>
                  <a:pt x="0" y="0"/>
                </a:moveTo>
                <a:lnTo>
                  <a:pt x="27357532" y="0"/>
                </a:lnTo>
                <a:lnTo>
                  <a:pt x="27357532" y="18481802"/>
                </a:lnTo>
                <a:lnTo>
                  <a:pt x="0" y="184818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-13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29896" y="2669148"/>
            <a:ext cx="17628207" cy="7617852"/>
          </a:xfrm>
          <a:custGeom>
            <a:avLst/>
            <a:gdLst/>
            <a:ahLst/>
            <a:cxnLst/>
            <a:rect l="l" t="t" r="r" b="b"/>
            <a:pathLst>
              <a:path w="17628207" h="7617852">
                <a:moveTo>
                  <a:pt x="0" y="0"/>
                </a:moveTo>
                <a:lnTo>
                  <a:pt x="17628208" y="0"/>
                </a:lnTo>
                <a:lnTo>
                  <a:pt x="17628208" y="7617852"/>
                </a:lnTo>
                <a:lnTo>
                  <a:pt x="0" y="76178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48" r="-14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18696" y="-171450"/>
            <a:ext cx="16740604" cy="150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32"/>
              </a:lnSpc>
              <a:spcBef>
                <a:spcPct val="0"/>
              </a:spcBef>
            </a:pPr>
            <a:r>
              <a:rPr lang="en-US" sz="8809" b="1">
                <a:solidFill>
                  <a:srgbClr val="FFFFFF"/>
                </a:solidFill>
                <a:latin typeface="Gineso Bold"/>
                <a:ea typeface="Gineso Bold"/>
                <a:cs typeface="Gineso Bold"/>
                <a:sym typeface="Gineso Bold"/>
              </a:rPr>
              <a:t>DETERMINING EXPECTED CREDITS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681543" y="1419904"/>
            <a:ext cx="10850950" cy="739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57"/>
              </a:lnSpc>
            </a:pPr>
            <a:r>
              <a:rPr lang="en-US" sz="4255">
                <a:solidFill>
                  <a:srgbClr val="FFFFFF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What if my transfer credits aren’t there?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5751F">
                <a:alpha val="100000"/>
              </a:srgbClr>
            </a:gs>
            <a:gs pos="50000">
              <a:srgbClr val="CE0058">
                <a:alpha val="100000"/>
              </a:srgbClr>
            </a:gs>
            <a:gs pos="100000">
              <a:srgbClr val="861F41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4136" y="-4097401"/>
            <a:ext cx="27357532" cy="18481801"/>
          </a:xfrm>
          <a:custGeom>
            <a:avLst/>
            <a:gdLst/>
            <a:ahLst/>
            <a:cxnLst/>
            <a:rect l="l" t="t" r="r" b="b"/>
            <a:pathLst>
              <a:path w="27357532" h="18481801">
                <a:moveTo>
                  <a:pt x="0" y="0"/>
                </a:moveTo>
                <a:lnTo>
                  <a:pt x="27357532" y="0"/>
                </a:lnTo>
                <a:lnTo>
                  <a:pt x="27357532" y="18481802"/>
                </a:lnTo>
                <a:lnTo>
                  <a:pt x="0" y="184818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-13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0" y="7146612"/>
            <a:ext cx="2883876" cy="3208763"/>
          </a:xfrm>
          <a:custGeom>
            <a:avLst/>
            <a:gdLst/>
            <a:ahLst/>
            <a:cxnLst/>
            <a:rect l="l" t="t" r="r" b="b"/>
            <a:pathLst>
              <a:path w="2883876" h="3208763">
                <a:moveTo>
                  <a:pt x="2883876" y="0"/>
                </a:moveTo>
                <a:lnTo>
                  <a:pt x="0" y="0"/>
                </a:lnTo>
                <a:lnTo>
                  <a:pt x="0" y="3208763"/>
                </a:lnTo>
                <a:lnTo>
                  <a:pt x="2883876" y="3208763"/>
                </a:lnTo>
                <a:lnTo>
                  <a:pt x="288387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V="1">
            <a:off x="15404124" y="-89227"/>
            <a:ext cx="2883876" cy="3208763"/>
          </a:xfrm>
          <a:custGeom>
            <a:avLst/>
            <a:gdLst/>
            <a:ahLst/>
            <a:cxnLst/>
            <a:rect l="l" t="t" r="r" b="b"/>
            <a:pathLst>
              <a:path w="2883876" h="3208763">
                <a:moveTo>
                  <a:pt x="0" y="3208763"/>
                </a:moveTo>
                <a:lnTo>
                  <a:pt x="2883876" y="3208763"/>
                </a:lnTo>
                <a:lnTo>
                  <a:pt x="2883876" y="0"/>
                </a:lnTo>
                <a:lnTo>
                  <a:pt x="0" y="0"/>
                </a:lnTo>
                <a:lnTo>
                  <a:pt x="0" y="320876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-3543300"/>
            <a:ext cx="27357532" cy="18481801"/>
          </a:xfrm>
          <a:custGeom>
            <a:avLst/>
            <a:gdLst/>
            <a:ahLst/>
            <a:cxnLst/>
            <a:rect l="l" t="t" r="r" b="b"/>
            <a:pathLst>
              <a:path w="27357532" h="18481801">
                <a:moveTo>
                  <a:pt x="0" y="0"/>
                </a:moveTo>
                <a:lnTo>
                  <a:pt x="27357532" y="0"/>
                </a:lnTo>
                <a:lnTo>
                  <a:pt x="27357532" y="18481802"/>
                </a:lnTo>
                <a:lnTo>
                  <a:pt x="0" y="184818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-13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26644" y="2382376"/>
            <a:ext cx="16834713" cy="7904624"/>
          </a:xfrm>
          <a:custGeom>
            <a:avLst/>
            <a:gdLst/>
            <a:ahLst/>
            <a:cxnLst/>
            <a:rect l="l" t="t" r="r" b="b"/>
            <a:pathLst>
              <a:path w="16834713" h="7904624">
                <a:moveTo>
                  <a:pt x="0" y="0"/>
                </a:moveTo>
                <a:lnTo>
                  <a:pt x="16834712" y="0"/>
                </a:lnTo>
                <a:lnTo>
                  <a:pt x="16834712" y="7904624"/>
                </a:lnTo>
                <a:lnTo>
                  <a:pt x="0" y="79046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18696" y="-171450"/>
            <a:ext cx="16740604" cy="150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32"/>
              </a:lnSpc>
              <a:spcBef>
                <a:spcPct val="0"/>
              </a:spcBef>
            </a:pPr>
            <a:r>
              <a:rPr lang="en-US" sz="8809" b="1">
                <a:solidFill>
                  <a:srgbClr val="FFFFFF"/>
                </a:solidFill>
                <a:latin typeface="Gineso Bold"/>
                <a:ea typeface="Gineso Bold"/>
                <a:cs typeface="Gineso Bold"/>
                <a:sym typeface="Gineso Bold"/>
              </a:rPr>
              <a:t>DETERMINING EXPECTED CREDITS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4090" y="1438954"/>
            <a:ext cx="17599821" cy="614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4"/>
              </a:lnSpc>
              <a:spcBef>
                <a:spcPct val="0"/>
              </a:spcBef>
            </a:pPr>
            <a:r>
              <a:rPr lang="en-US" sz="3560" b="1" u="sng" dirty="0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  <a:hlinkClick r:id="rId6" tooltip="http://hokiespa.vt.edu"/>
              </a:rPr>
              <a:t>Hokie SPA</a:t>
            </a:r>
            <a:r>
              <a:rPr lang="en-US" sz="3560" b="1" dirty="0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 </a:t>
            </a:r>
            <a:r>
              <a:rPr lang="en-US" sz="3560" dirty="0">
                <a:solidFill>
                  <a:srgbClr val="FFFFFF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&gt; click on </a:t>
            </a:r>
            <a:r>
              <a:rPr lang="en-US" sz="3560" b="1" dirty="0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Grades Menu </a:t>
            </a:r>
            <a:r>
              <a:rPr lang="en-US" sz="3560" dirty="0">
                <a:solidFill>
                  <a:srgbClr val="FFFFFF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&gt; click </a:t>
            </a:r>
            <a:r>
              <a:rPr lang="en-US" sz="3560" b="1" dirty="0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Transfer and Other Additional Credits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4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3241" y="-6959910"/>
            <a:ext cx="27357532" cy="18481801"/>
          </a:xfrm>
          <a:custGeom>
            <a:avLst/>
            <a:gdLst/>
            <a:ahLst/>
            <a:cxnLst/>
            <a:rect l="l" t="t" r="r" b="b"/>
            <a:pathLst>
              <a:path w="27357532" h="18481801">
                <a:moveTo>
                  <a:pt x="0" y="0"/>
                </a:moveTo>
                <a:lnTo>
                  <a:pt x="27357532" y="0"/>
                </a:lnTo>
                <a:lnTo>
                  <a:pt x="27357532" y="18481802"/>
                </a:lnTo>
                <a:lnTo>
                  <a:pt x="0" y="184818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-137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383241" y="2818711"/>
            <a:ext cx="19438713" cy="7468289"/>
            <a:chOff x="0" y="0"/>
            <a:chExt cx="5119661" cy="19669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19661" cy="1966957"/>
            </a:xfrm>
            <a:custGeom>
              <a:avLst/>
              <a:gdLst/>
              <a:ahLst/>
              <a:cxnLst/>
              <a:rect l="l" t="t" r="r" b="b"/>
              <a:pathLst>
                <a:path w="5119661" h="1966957">
                  <a:moveTo>
                    <a:pt x="0" y="0"/>
                  </a:moveTo>
                  <a:lnTo>
                    <a:pt x="5119661" y="0"/>
                  </a:lnTo>
                  <a:lnTo>
                    <a:pt x="5119661" y="1966957"/>
                  </a:lnTo>
                  <a:lnTo>
                    <a:pt x="0" y="19669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119661" cy="20050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76326">
            <a:off x="6035470" y="3352053"/>
            <a:ext cx="5924863" cy="533238"/>
          </a:xfrm>
          <a:custGeom>
            <a:avLst/>
            <a:gdLst/>
            <a:ahLst/>
            <a:cxnLst/>
            <a:rect l="l" t="t" r="r" b="b"/>
            <a:pathLst>
              <a:path w="5924863" h="533238">
                <a:moveTo>
                  <a:pt x="0" y="0"/>
                </a:moveTo>
                <a:lnTo>
                  <a:pt x="5924863" y="0"/>
                </a:lnTo>
                <a:lnTo>
                  <a:pt x="5924863" y="533237"/>
                </a:lnTo>
                <a:lnTo>
                  <a:pt x="0" y="5332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75457" flipH="1" flipV="1">
            <a:off x="5955281" y="1889330"/>
            <a:ext cx="6377437" cy="1659556"/>
          </a:xfrm>
          <a:custGeom>
            <a:avLst/>
            <a:gdLst/>
            <a:ahLst/>
            <a:cxnLst/>
            <a:rect l="l" t="t" r="r" b="b"/>
            <a:pathLst>
              <a:path w="6377437" h="1659556">
                <a:moveTo>
                  <a:pt x="6377438" y="1659556"/>
                </a:moveTo>
                <a:lnTo>
                  <a:pt x="0" y="1659556"/>
                </a:lnTo>
                <a:lnTo>
                  <a:pt x="0" y="0"/>
                </a:lnTo>
                <a:lnTo>
                  <a:pt x="6377438" y="0"/>
                </a:lnTo>
                <a:lnTo>
                  <a:pt x="6377438" y="165955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7086600" y="1136898"/>
            <a:ext cx="4114800" cy="1070766"/>
          </a:xfrm>
          <a:custGeom>
            <a:avLst/>
            <a:gdLst/>
            <a:ahLst/>
            <a:cxnLst/>
            <a:rect l="l" t="t" r="r" b="b"/>
            <a:pathLst>
              <a:path w="4114800" h="1070766">
                <a:moveTo>
                  <a:pt x="4114800" y="0"/>
                </a:moveTo>
                <a:lnTo>
                  <a:pt x="0" y="0"/>
                </a:lnTo>
                <a:lnTo>
                  <a:pt x="0" y="1070766"/>
                </a:lnTo>
                <a:lnTo>
                  <a:pt x="4114800" y="1070766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020369" y="7837972"/>
            <a:ext cx="4869499" cy="2009775"/>
          </a:xfrm>
          <a:custGeom>
            <a:avLst/>
            <a:gdLst/>
            <a:ahLst/>
            <a:cxnLst/>
            <a:rect l="l" t="t" r="r" b="b"/>
            <a:pathLst>
              <a:path w="4869499" h="2009775">
                <a:moveTo>
                  <a:pt x="0" y="0"/>
                </a:moveTo>
                <a:lnTo>
                  <a:pt x="4869499" y="0"/>
                </a:lnTo>
                <a:lnTo>
                  <a:pt x="4869499" y="2009775"/>
                </a:lnTo>
                <a:lnTo>
                  <a:pt x="0" y="20097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034199" y="5704647"/>
            <a:ext cx="4869499" cy="2009775"/>
          </a:xfrm>
          <a:custGeom>
            <a:avLst/>
            <a:gdLst/>
            <a:ahLst/>
            <a:cxnLst/>
            <a:rect l="l" t="t" r="r" b="b"/>
            <a:pathLst>
              <a:path w="4869499" h="2009775">
                <a:moveTo>
                  <a:pt x="0" y="0"/>
                </a:moveTo>
                <a:lnTo>
                  <a:pt x="4869499" y="0"/>
                </a:lnTo>
                <a:lnTo>
                  <a:pt x="4869499" y="2009775"/>
                </a:lnTo>
                <a:lnTo>
                  <a:pt x="0" y="20097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061857" y="3571047"/>
            <a:ext cx="4869499" cy="2009775"/>
          </a:xfrm>
          <a:custGeom>
            <a:avLst/>
            <a:gdLst/>
            <a:ahLst/>
            <a:cxnLst/>
            <a:rect l="l" t="t" r="r" b="b"/>
            <a:pathLst>
              <a:path w="4869499" h="2009775">
                <a:moveTo>
                  <a:pt x="0" y="0"/>
                </a:moveTo>
                <a:lnTo>
                  <a:pt x="4869499" y="0"/>
                </a:lnTo>
                <a:lnTo>
                  <a:pt x="4869499" y="2009775"/>
                </a:lnTo>
                <a:lnTo>
                  <a:pt x="0" y="20097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016526" y="3599622"/>
            <a:ext cx="952839" cy="6248125"/>
          </a:xfrm>
          <a:custGeom>
            <a:avLst/>
            <a:gdLst/>
            <a:ahLst/>
            <a:cxnLst/>
            <a:rect l="l" t="t" r="r" b="b"/>
            <a:pathLst>
              <a:path w="952839" h="6248125">
                <a:moveTo>
                  <a:pt x="0" y="0"/>
                </a:moveTo>
                <a:lnTo>
                  <a:pt x="952839" y="0"/>
                </a:lnTo>
                <a:lnTo>
                  <a:pt x="952839" y="6248125"/>
                </a:lnTo>
                <a:lnTo>
                  <a:pt x="0" y="62481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026154" y="4138604"/>
            <a:ext cx="476595" cy="386637"/>
          </a:xfrm>
          <a:custGeom>
            <a:avLst/>
            <a:gdLst/>
            <a:ahLst/>
            <a:cxnLst/>
            <a:rect l="l" t="t" r="r" b="b"/>
            <a:pathLst>
              <a:path w="476595" h="386637">
                <a:moveTo>
                  <a:pt x="0" y="0"/>
                </a:moveTo>
                <a:lnTo>
                  <a:pt x="476595" y="0"/>
                </a:lnTo>
                <a:lnTo>
                  <a:pt x="476595" y="386637"/>
                </a:lnTo>
                <a:lnTo>
                  <a:pt x="0" y="38663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0" y="2957637"/>
            <a:ext cx="4262553" cy="1135372"/>
            <a:chOff x="0" y="0"/>
            <a:chExt cx="5683404" cy="1513830"/>
          </a:xfrm>
        </p:grpSpPr>
        <p:sp>
          <p:nvSpPr>
            <p:cNvPr id="15" name="Freeform 15"/>
            <p:cNvSpPr/>
            <p:nvPr/>
          </p:nvSpPr>
          <p:spPr>
            <a:xfrm rot="-988885">
              <a:off x="109116" y="423467"/>
              <a:ext cx="1187668" cy="941227"/>
            </a:xfrm>
            <a:custGeom>
              <a:avLst/>
              <a:gdLst/>
              <a:ahLst/>
              <a:cxnLst/>
              <a:rect l="l" t="t" r="r" b="b"/>
              <a:pathLst>
                <a:path w="1187668" h="941227">
                  <a:moveTo>
                    <a:pt x="0" y="0"/>
                  </a:moveTo>
                  <a:lnTo>
                    <a:pt x="1187667" y="0"/>
                  </a:lnTo>
                  <a:lnTo>
                    <a:pt x="1187667" y="941226"/>
                  </a:lnTo>
                  <a:lnTo>
                    <a:pt x="0" y="941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04549" y="28575"/>
              <a:ext cx="4878854" cy="8655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2400" b="1">
                  <a:solidFill>
                    <a:srgbClr val="CA4F00"/>
                  </a:solidFill>
                  <a:latin typeface="Acherus Grotesque Bold"/>
                  <a:ea typeface="Acherus Grotesque Bold"/>
                  <a:cs typeface="Acherus Grotesque Bold"/>
                  <a:sym typeface="Acherus Grotesque Bold"/>
                </a:rPr>
                <a:t>ALL COS majors</a:t>
              </a:r>
            </a:p>
            <a:p>
              <a:pPr algn="ctr">
                <a:lnSpc>
                  <a:spcPts val="2400"/>
                </a:lnSpc>
              </a:pPr>
              <a:r>
                <a:rPr lang="en-US" sz="2400" b="1">
                  <a:solidFill>
                    <a:srgbClr val="CA4F00"/>
                  </a:solidFill>
                  <a:latin typeface="Acherus Grotesque Bold"/>
                  <a:ea typeface="Acherus Grotesque Bold"/>
                  <a:cs typeface="Acherus Grotesque Bold"/>
                  <a:sym typeface="Acherus Grotesque Bold"/>
                </a:rPr>
                <a:t>except Psychology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028700" y="5696816"/>
            <a:ext cx="474049" cy="384572"/>
          </a:xfrm>
          <a:custGeom>
            <a:avLst/>
            <a:gdLst/>
            <a:ahLst/>
            <a:cxnLst/>
            <a:rect l="l" t="t" r="r" b="b"/>
            <a:pathLst>
              <a:path w="474049" h="384572">
                <a:moveTo>
                  <a:pt x="0" y="0"/>
                </a:moveTo>
                <a:lnTo>
                  <a:pt x="474049" y="0"/>
                </a:lnTo>
                <a:lnTo>
                  <a:pt x="474049" y="384573"/>
                </a:lnTo>
                <a:lnTo>
                  <a:pt x="0" y="3845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028700" y="7252999"/>
            <a:ext cx="474049" cy="384572"/>
          </a:xfrm>
          <a:custGeom>
            <a:avLst/>
            <a:gdLst/>
            <a:ahLst/>
            <a:cxnLst/>
            <a:rect l="l" t="t" r="r" b="b"/>
            <a:pathLst>
              <a:path w="474049" h="384572">
                <a:moveTo>
                  <a:pt x="0" y="0"/>
                </a:moveTo>
                <a:lnTo>
                  <a:pt x="474049" y="0"/>
                </a:lnTo>
                <a:lnTo>
                  <a:pt x="474049" y="384572"/>
                </a:lnTo>
                <a:lnTo>
                  <a:pt x="0" y="38457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028700" y="8171006"/>
            <a:ext cx="474049" cy="384572"/>
          </a:xfrm>
          <a:custGeom>
            <a:avLst/>
            <a:gdLst/>
            <a:ahLst/>
            <a:cxnLst/>
            <a:rect l="l" t="t" r="r" b="b"/>
            <a:pathLst>
              <a:path w="474049" h="384572">
                <a:moveTo>
                  <a:pt x="0" y="0"/>
                </a:moveTo>
                <a:lnTo>
                  <a:pt x="474049" y="0"/>
                </a:lnTo>
                <a:lnTo>
                  <a:pt x="474049" y="384572"/>
                </a:lnTo>
                <a:lnTo>
                  <a:pt x="0" y="38457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1617176" y="4169209"/>
            <a:ext cx="10348347" cy="1080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2799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Used to determine eligibility for:</a:t>
            </a:r>
          </a:p>
          <a:p>
            <a:pPr marL="604519" lvl="1" indent="-302260" algn="l">
              <a:lnSpc>
                <a:spcPts val="2799"/>
              </a:lnSpc>
              <a:buFont typeface="Arial"/>
              <a:buChar char="•"/>
            </a:pPr>
            <a:r>
              <a:rPr lang="en-US" sz="2799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MATH 1225: Calculus of a Single Variable</a:t>
            </a:r>
          </a:p>
          <a:p>
            <a:pPr marL="604519" lvl="1" indent="-302260" algn="l">
              <a:lnSpc>
                <a:spcPts val="2799"/>
              </a:lnSpc>
              <a:buFont typeface="Arial"/>
              <a:buChar char="•"/>
            </a:pPr>
            <a:r>
              <a:rPr lang="en-US" sz="2799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CHEM 1035: General Chemistry</a:t>
            </a:r>
          </a:p>
        </p:txBody>
      </p:sp>
      <p:sp>
        <p:nvSpPr>
          <p:cNvPr id="21" name="Freeform 21"/>
          <p:cNvSpPr/>
          <p:nvPr/>
        </p:nvSpPr>
        <p:spPr>
          <a:xfrm>
            <a:off x="74243" y="332253"/>
            <a:ext cx="2857011" cy="614602"/>
          </a:xfrm>
          <a:custGeom>
            <a:avLst/>
            <a:gdLst/>
            <a:ahLst/>
            <a:cxnLst/>
            <a:rect l="l" t="t" r="r" b="b"/>
            <a:pathLst>
              <a:path w="2857011" h="614602">
                <a:moveTo>
                  <a:pt x="0" y="0"/>
                </a:moveTo>
                <a:lnTo>
                  <a:pt x="2857011" y="0"/>
                </a:lnTo>
                <a:lnTo>
                  <a:pt x="2857011" y="614603"/>
                </a:lnTo>
                <a:lnTo>
                  <a:pt x="0" y="61460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 rot="-77881">
            <a:off x="6628596" y="2444101"/>
            <a:ext cx="5209545" cy="846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3"/>
              </a:lnSpc>
            </a:pPr>
            <a:r>
              <a:rPr lang="en-US" sz="3399" b="1" spc="557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PLACEMENT ASSESSMENT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673168" y="1495878"/>
            <a:ext cx="3117244" cy="619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12"/>
              </a:lnSpc>
            </a:pPr>
            <a:r>
              <a:rPr lang="en-US" sz="4700" b="1" spc="423">
                <a:solidFill>
                  <a:srgbClr val="861F41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ALEKS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097700" y="8543097"/>
            <a:ext cx="4797813" cy="905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b="1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Not Eligible for CHEM 1035</a:t>
            </a:r>
          </a:p>
          <a:p>
            <a:pPr algn="ctr">
              <a:lnSpc>
                <a:spcPts val="3640"/>
              </a:lnSpc>
            </a:pPr>
            <a:r>
              <a:rPr lang="en-US" sz="2600" b="1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Not Eligible for MATH 1225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061857" y="6458254"/>
            <a:ext cx="4797813" cy="905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b="1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Eligible for CHEM 1035</a:t>
            </a:r>
          </a:p>
          <a:p>
            <a:pPr algn="ctr">
              <a:lnSpc>
                <a:spcPts val="3640"/>
              </a:lnSpc>
            </a:pPr>
            <a:r>
              <a:rPr lang="en-US" sz="2600" b="1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Not Eligible for MATH 1225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105884" y="4294312"/>
            <a:ext cx="4797813" cy="905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b="1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Eligible for CHEM 1035</a:t>
            </a:r>
          </a:p>
          <a:p>
            <a:pPr algn="ctr">
              <a:lnSpc>
                <a:spcPts val="3640"/>
              </a:lnSpc>
            </a:pPr>
            <a:r>
              <a:rPr lang="en-US" sz="2600" b="1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Eligible for MATH 1225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142831" y="8038272"/>
            <a:ext cx="2580549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 b="1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Score = 0-60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170490" y="5982004"/>
            <a:ext cx="2580549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 b="1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Score = 61-79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142831" y="3781746"/>
            <a:ext cx="2793406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 b="1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Score = 80-100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617176" y="5734916"/>
            <a:ext cx="9870915" cy="1080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2799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Designed to determine what you know and what you need to work on; you do NOT need to review/study for the assessment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617176" y="7300624"/>
            <a:ext cx="9870915" cy="375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2799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3 attempts; take as soon as possible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617176" y="8161481"/>
            <a:ext cx="10348347" cy="1433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2799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If you are not eligible after 3 attempts, THAT’S OK!</a:t>
            </a:r>
          </a:p>
          <a:p>
            <a:pPr algn="l">
              <a:lnSpc>
                <a:spcPts val="2799"/>
              </a:lnSpc>
            </a:pPr>
            <a:r>
              <a:rPr lang="en-US" sz="2799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Talk to your advisor and consider:</a:t>
            </a:r>
          </a:p>
          <a:p>
            <a:pPr marL="604519" lvl="1" indent="-302260" algn="l">
              <a:lnSpc>
                <a:spcPts val="2799"/>
              </a:lnSpc>
              <a:buFont typeface="Arial"/>
              <a:buChar char="•"/>
            </a:pPr>
            <a:r>
              <a:rPr lang="en-US" sz="2799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MATH 1214: Preparation for Calculus</a:t>
            </a:r>
          </a:p>
          <a:p>
            <a:pPr marL="604519" lvl="1" indent="-302260" algn="l">
              <a:lnSpc>
                <a:spcPts val="2799"/>
              </a:lnSpc>
              <a:buFont typeface="Arial"/>
              <a:buChar char="•"/>
            </a:pPr>
            <a:r>
              <a:rPr lang="en-US" sz="2799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CHEM 1014: Calculations in Chemistry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847062" y="1857779"/>
            <a:ext cx="6305553" cy="737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800" b="1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math.vt.edu/1225placement</a:t>
            </a:r>
          </a:p>
          <a:p>
            <a:pPr algn="r">
              <a:lnSpc>
                <a:spcPts val="2800"/>
              </a:lnSpc>
            </a:pPr>
            <a:r>
              <a:rPr lang="en-US" sz="2800" b="1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chem.vt.edu/1035aleksplacement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4243" y="1783484"/>
            <a:ext cx="6305553" cy="812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00"/>
              </a:lnSpc>
            </a:pPr>
            <a:r>
              <a:rPr lang="en-US" sz="3100" b="1" u="sng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  <a:hlinkClick r:id="rId21" tooltip="https://secure.aleks.com/shiblogon/sso?sso_account=acbcd40&amp;enroll_class_code=G6UKA-D4MR6"/>
              </a:rPr>
              <a:t>Click to Access ALEKS</a:t>
            </a:r>
          </a:p>
          <a:p>
            <a:pPr algn="just">
              <a:lnSpc>
                <a:spcPts val="3100"/>
              </a:lnSpc>
            </a:pPr>
            <a:r>
              <a:rPr lang="en-US" sz="3100" b="1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Proctor Password: ALEKS2535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466" t="-171" b="-3075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3365378" y="-1845195"/>
            <a:ext cx="6262140" cy="626214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543189" y="9514640"/>
            <a:ext cx="2966249" cy="296624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5159165" y="-2417272"/>
            <a:ext cx="3128835" cy="312883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028700" y="1028700"/>
            <a:ext cx="2347822" cy="505065"/>
          </a:xfrm>
          <a:custGeom>
            <a:avLst/>
            <a:gdLst/>
            <a:ahLst/>
            <a:cxnLst/>
            <a:rect l="l" t="t" r="r" b="b"/>
            <a:pathLst>
              <a:path w="2347822" h="505065">
                <a:moveTo>
                  <a:pt x="0" y="0"/>
                </a:moveTo>
                <a:lnTo>
                  <a:pt x="2347822" y="0"/>
                </a:lnTo>
                <a:lnTo>
                  <a:pt x="2347822" y="505065"/>
                </a:lnTo>
                <a:lnTo>
                  <a:pt x="0" y="5050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3973595" y="4891814"/>
            <a:ext cx="6262140" cy="626214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43625" y="222284"/>
            <a:ext cx="17000750" cy="9432776"/>
            <a:chOff x="0" y="0"/>
            <a:chExt cx="4477564" cy="248435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477564" cy="2484352"/>
            </a:xfrm>
            <a:custGeom>
              <a:avLst/>
              <a:gdLst/>
              <a:ahLst/>
              <a:cxnLst/>
              <a:rect l="l" t="t" r="r" b="b"/>
              <a:pathLst>
                <a:path w="4477564" h="2484352">
                  <a:moveTo>
                    <a:pt x="0" y="0"/>
                  </a:moveTo>
                  <a:lnTo>
                    <a:pt x="4477564" y="0"/>
                  </a:lnTo>
                  <a:lnTo>
                    <a:pt x="4477564" y="2484352"/>
                  </a:lnTo>
                  <a:lnTo>
                    <a:pt x="0" y="2484352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4477564" cy="25224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2683728" y="2719279"/>
            <a:ext cx="4802800" cy="900525"/>
          </a:xfrm>
          <a:custGeom>
            <a:avLst/>
            <a:gdLst/>
            <a:ahLst/>
            <a:cxnLst/>
            <a:rect l="l" t="t" r="r" b="b"/>
            <a:pathLst>
              <a:path w="4802800" h="900525">
                <a:moveTo>
                  <a:pt x="0" y="0"/>
                </a:moveTo>
                <a:lnTo>
                  <a:pt x="4802800" y="0"/>
                </a:lnTo>
                <a:lnTo>
                  <a:pt x="4802800" y="900525"/>
                </a:lnTo>
                <a:lnTo>
                  <a:pt x="0" y="9005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 descr="Picture of a Navigate360 screen"/>
          <p:cNvSpPr/>
          <p:nvPr/>
        </p:nvSpPr>
        <p:spPr>
          <a:xfrm>
            <a:off x="643625" y="2376210"/>
            <a:ext cx="11921301" cy="7568522"/>
          </a:xfrm>
          <a:custGeom>
            <a:avLst/>
            <a:gdLst/>
            <a:ahLst/>
            <a:cxnLst/>
            <a:rect l="l" t="t" r="r" b="b"/>
            <a:pathLst>
              <a:path w="11921301" h="7568522">
                <a:moveTo>
                  <a:pt x="0" y="0"/>
                </a:moveTo>
                <a:lnTo>
                  <a:pt x="11921302" y="0"/>
                </a:lnTo>
                <a:lnTo>
                  <a:pt x="11921302" y="7568522"/>
                </a:lnTo>
                <a:lnTo>
                  <a:pt x="0" y="75685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4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2564927" y="5243217"/>
            <a:ext cx="5079448" cy="952397"/>
          </a:xfrm>
          <a:custGeom>
            <a:avLst/>
            <a:gdLst/>
            <a:ahLst/>
            <a:cxnLst/>
            <a:rect l="l" t="t" r="r" b="b"/>
            <a:pathLst>
              <a:path w="5079448" h="952397">
                <a:moveTo>
                  <a:pt x="0" y="0"/>
                </a:moveTo>
                <a:lnTo>
                  <a:pt x="5079448" y="0"/>
                </a:lnTo>
                <a:lnTo>
                  <a:pt x="5079448" y="952397"/>
                </a:lnTo>
                <a:lnTo>
                  <a:pt x="0" y="9523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2564927" y="7667621"/>
            <a:ext cx="5079448" cy="952397"/>
          </a:xfrm>
          <a:custGeom>
            <a:avLst/>
            <a:gdLst/>
            <a:ahLst/>
            <a:cxnLst/>
            <a:rect l="l" t="t" r="r" b="b"/>
            <a:pathLst>
              <a:path w="5079448" h="952397">
                <a:moveTo>
                  <a:pt x="0" y="0"/>
                </a:moveTo>
                <a:lnTo>
                  <a:pt x="5079448" y="0"/>
                </a:lnTo>
                <a:lnTo>
                  <a:pt x="5079448" y="952396"/>
                </a:lnTo>
                <a:lnTo>
                  <a:pt x="0" y="9523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2593784" y="370523"/>
            <a:ext cx="13100432" cy="88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099" b="1">
                <a:solidFill>
                  <a:srgbClr val="861F41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USING THE NAVIGATE PLATFORM</a:t>
            </a:r>
          </a:p>
        </p:txBody>
      </p:sp>
      <p:sp>
        <p:nvSpPr>
          <p:cNvPr id="24" name="Freeform 24"/>
          <p:cNvSpPr/>
          <p:nvPr/>
        </p:nvSpPr>
        <p:spPr>
          <a:xfrm>
            <a:off x="2742661" y="906095"/>
            <a:ext cx="12510867" cy="1803417"/>
          </a:xfrm>
          <a:custGeom>
            <a:avLst/>
            <a:gdLst/>
            <a:ahLst/>
            <a:cxnLst/>
            <a:rect l="l" t="t" r="r" b="b"/>
            <a:pathLst>
              <a:path w="12510867" h="1803417">
                <a:moveTo>
                  <a:pt x="0" y="0"/>
                </a:moveTo>
                <a:lnTo>
                  <a:pt x="12510867" y="0"/>
                </a:lnTo>
                <a:lnTo>
                  <a:pt x="12510867" y="1803417"/>
                </a:lnTo>
                <a:lnTo>
                  <a:pt x="0" y="18034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637" t="-5593" r="-2637"/>
            </a:stretch>
          </a:blipFill>
          <a:ln cap="rnd">
            <a:noFill/>
            <a:prstDash val="lgDash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12921315" y="2874266"/>
            <a:ext cx="4561250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Academic Advisor Info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921315" y="5424141"/>
            <a:ext cx="4614289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View Notes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784002" y="6264271"/>
            <a:ext cx="4702526" cy="87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View notes after every advising appointment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921315" y="7862831"/>
            <a:ext cx="4626326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Schedule Appointments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803130" y="1545478"/>
            <a:ext cx="6979494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1" u="sng">
                <a:solidFill>
                  <a:srgbClr val="861F41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  <a:hlinkClick r:id="rId8" tooltip="http://vt.navigate.eab.com"/>
              </a:rPr>
              <a:t>vt.navigate.eab.com</a:t>
            </a:r>
            <a:r>
              <a:rPr lang="en-US" sz="2400" b="1">
                <a:solidFill>
                  <a:srgbClr val="861F41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 - Bookmark this website!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837645" y="3602764"/>
            <a:ext cx="4702526" cy="869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See contact info for your academic advisor(s)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872239" y="8635165"/>
            <a:ext cx="4614289" cy="87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Schedule future academic advising appointments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8D20BA-A901-CB20-397F-AA77ACC4D0F8}"/>
              </a:ext>
            </a:extLst>
          </p:cNvPr>
          <p:cNvSpPr txBox="1"/>
          <p:nvPr/>
        </p:nvSpPr>
        <p:spPr>
          <a:xfrm>
            <a:off x="587138" y="4789557"/>
            <a:ext cx="171137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/>
              <a:t>Following are templates you can use for your departmental specific information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466" t="-171" b="-3075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3365378" y="-1845195"/>
            <a:ext cx="6262140" cy="626214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973595" y="4891814"/>
            <a:ext cx="6262140" cy="626214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543189" y="9514640"/>
            <a:ext cx="2966249" cy="296624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159165" y="-2417272"/>
            <a:ext cx="3128835" cy="3128835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43625" y="631940"/>
            <a:ext cx="17000750" cy="9023120"/>
            <a:chOff x="0" y="0"/>
            <a:chExt cx="4477564" cy="237646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477564" cy="2376460"/>
            </a:xfrm>
            <a:custGeom>
              <a:avLst/>
              <a:gdLst/>
              <a:ahLst/>
              <a:cxnLst/>
              <a:rect l="l" t="t" r="r" b="b"/>
              <a:pathLst>
                <a:path w="4477564" h="2376460">
                  <a:moveTo>
                    <a:pt x="0" y="0"/>
                  </a:moveTo>
                  <a:lnTo>
                    <a:pt x="4477564" y="0"/>
                  </a:lnTo>
                  <a:lnTo>
                    <a:pt x="4477564" y="2376460"/>
                  </a:lnTo>
                  <a:lnTo>
                    <a:pt x="0" y="23764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477564" cy="2414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AutoShape 18"/>
          <p:cNvSpPr/>
          <p:nvPr/>
        </p:nvSpPr>
        <p:spPr>
          <a:xfrm>
            <a:off x="9144000" y="1897380"/>
            <a:ext cx="0" cy="6492240"/>
          </a:xfrm>
          <a:prstGeom prst="line">
            <a:avLst/>
          </a:prstGeom>
          <a:ln w="38100" cap="flat">
            <a:solidFill>
              <a:srgbClr val="861F4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334500" y="1816494"/>
            <a:ext cx="3899120" cy="731085"/>
          </a:xfrm>
          <a:custGeom>
            <a:avLst/>
            <a:gdLst/>
            <a:ahLst/>
            <a:cxnLst/>
            <a:rect l="l" t="t" r="r" b="b"/>
            <a:pathLst>
              <a:path w="3899120" h="731085">
                <a:moveTo>
                  <a:pt x="0" y="0"/>
                </a:moveTo>
                <a:lnTo>
                  <a:pt x="3899120" y="0"/>
                </a:lnTo>
                <a:lnTo>
                  <a:pt x="3899120" y="731085"/>
                </a:lnTo>
                <a:lnTo>
                  <a:pt x="0" y="7310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9334500" y="4214948"/>
            <a:ext cx="3899120" cy="731085"/>
          </a:xfrm>
          <a:custGeom>
            <a:avLst/>
            <a:gdLst/>
            <a:ahLst/>
            <a:cxnLst/>
            <a:rect l="l" t="t" r="r" b="b"/>
            <a:pathLst>
              <a:path w="3899120" h="731085">
                <a:moveTo>
                  <a:pt x="0" y="0"/>
                </a:moveTo>
                <a:lnTo>
                  <a:pt x="3899120" y="0"/>
                </a:lnTo>
                <a:lnTo>
                  <a:pt x="3899120" y="731085"/>
                </a:lnTo>
                <a:lnTo>
                  <a:pt x="0" y="7310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334500" y="6447010"/>
            <a:ext cx="3899120" cy="731085"/>
          </a:xfrm>
          <a:custGeom>
            <a:avLst/>
            <a:gdLst/>
            <a:ahLst/>
            <a:cxnLst/>
            <a:rect l="l" t="t" r="r" b="b"/>
            <a:pathLst>
              <a:path w="3899120" h="731085">
                <a:moveTo>
                  <a:pt x="0" y="0"/>
                </a:moveTo>
                <a:lnTo>
                  <a:pt x="3899120" y="0"/>
                </a:lnTo>
                <a:lnTo>
                  <a:pt x="3899120" y="731085"/>
                </a:lnTo>
                <a:lnTo>
                  <a:pt x="0" y="7310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2086485" y="2902223"/>
            <a:ext cx="6652620" cy="3375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39"/>
              </a:lnSpc>
            </a:pPr>
            <a:r>
              <a:rPr lang="en-US" sz="9600" b="1">
                <a:solidFill>
                  <a:srgbClr val="861F41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ACHERUS-SUBHEADI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086485" y="6344647"/>
            <a:ext cx="6312341" cy="1678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ACHERUS-SUBHEADING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553575" y="1709978"/>
            <a:ext cx="6312341" cy="83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ACHERUS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553575" y="2855577"/>
            <a:ext cx="6135867" cy="98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Lorem ipsum dolor sit amet, consectetur adipiscing elit, sed do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553575" y="4108432"/>
            <a:ext cx="6312341" cy="83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ACHERUS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553575" y="5254030"/>
            <a:ext cx="6135867" cy="98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Lorem ipsum dolor sit amet, consectetur adipiscing elit, sed do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553575" y="6340493"/>
            <a:ext cx="6312341" cy="83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ACHERUS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553575" y="7486092"/>
            <a:ext cx="6135867" cy="98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Lorem ipsum dolor sit amet, consectetur adipiscing elit, sed do </a:t>
            </a:r>
          </a:p>
        </p:txBody>
      </p:sp>
      <p:sp>
        <p:nvSpPr>
          <p:cNvPr id="30" name="Freeform 30"/>
          <p:cNvSpPr/>
          <p:nvPr/>
        </p:nvSpPr>
        <p:spPr>
          <a:xfrm>
            <a:off x="1028700" y="1028700"/>
            <a:ext cx="2347822" cy="505065"/>
          </a:xfrm>
          <a:custGeom>
            <a:avLst/>
            <a:gdLst/>
            <a:ahLst/>
            <a:cxnLst/>
            <a:rect l="l" t="t" r="r" b="b"/>
            <a:pathLst>
              <a:path w="2347822" h="505065">
                <a:moveTo>
                  <a:pt x="0" y="0"/>
                </a:moveTo>
                <a:lnTo>
                  <a:pt x="2347822" y="0"/>
                </a:lnTo>
                <a:lnTo>
                  <a:pt x="2347822" y="505065"/>
                </a:lnTo>
                <a:lnTo>
                  <a:pt x="0" y="5050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61F4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592512" y="8139656"/>
            <a:ext cx="6262140" cy="626214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A4F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843342" y="9258300"/>
            <a:ext cx="2966249" cy="296624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A4F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623402" y="-1564418"/>
            <a:ext cx="3128835" cy="312883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A4F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-2700000">
            <a:off x="5984830" y="2949445"/>
            <a:ext cx="15805162" cy="3570601"/>
          </a:xfrm>
          <a:custGeom>
            <a:avLst/>
            <a:gdLst/>
            <a:ahLst/>
            <a:cxnLst/>
            <a:rect l="l" t="t" r="r" b="b"/>
            <a:pathLst>
              <a:path w="15805162" h="3570601">
                <a:moveTo>
                  <a:pt x="0" y="0"/>
                </a:moveTo>
                <a:lnTo>
                  <a:pt x="15805162" y="0"/>
                </a:lnTo>
                <a:lnTo>
                  <a:pt x="15805162" y="3570601"/>
                </a:lnTo>
                <a:lnTo>
                  <a:pt x="0" y="35706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721786">
            <a:off x="8605126" y="-1827678"/>
            <a:ext cx="10221749" cy="15332623"/>
          </a:xfrm>
          <a:custGeom>
            <a:avLst/>
            <a:gdLst/>
            <a:ahLst/>
            <a:cxnLst/>
            <a:rect l="l" t="t" r="r" b="b"/>
            <a:pathLst>
              <a:path w="10221749" h="15332623">
                <a:moveTo>
                  <a:pt x="0" y="0"/>
                </a:moveTo>
                <a:lnTo>
                  <a:pt x="10221748" y="0"/>
                </a:lnTo>
                <a:lnTo>
                  <a:pt x="10221748" y="15332623"/>
                </a:lnTo>
                <a:lnTo>
                  <a:pt x="0" y="153326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028700" y="1748965"/>
            <a:ext cx="6652620" cy="3375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39"/>
              </a:lnSpc>
            </a:pPr>
            <a:r>
              <a:rPr lang="en-US" sz="9600" b="1">
                <a:solidFill>
                  <a:srgbClr val="861F41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ACHERUS-SUBHEADI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5534221"/>
            <a:ext cx="6652620" cy="296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Lorem ipsum dolor sit amet, consectetur adipiscing elit, sed do Lorem ipsum dolor sit amet, consectetur adipiscing elit, sed do Lorem ipsum dolor sit amet, consectetur adipiscing elit, sed do </a:t>
            </a:r>
          </a:p>
        </p:txBody>
      </p:sp>
      <p:sp>
        <p:nvSpPr>
          <p:cNvPr id="18" name="Freeform 18"/>
          <p:cNvSpPr/>
          <p:nvPr/>
        </p:nvSpPr>
        <p:spPr>
          <a:xfrm>
            <a:off x="1028700" y="1028700"/>
            <a:ext cx="2347822" cy="505065"/>
          </a:xfrm>
          <a:custGeom>
            <a:avLst/>
            <a:gdLst/>
            <a:ahLst/>
            <a:cxnLst/>
            <a:rect l="l" t="t" r="r" b="b"/>
            <a:pathLst>
              <a:path w="2347822" h="505065">
                <a:moveTo>
                  <a:pt x="0" y="0"/>
                </a:moveTo>
                <a:lnTo>
                  <a:pt x="2347822" y="0"/>
                </a:lnTo>
                <a:lnTo>
                  <a:pt x="2347822" y="505065"/>
                </a:lnTo>
                <a:lnTo>
                  <a:pt x="0" y="5050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61F4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955714" y="1706811"/>
            <a:ext cx="7520571" cy="6873378"/>
            <a:chOff x="0" y="0"/>
            <a:chExt cx="1980727" cy="18102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80727" cy="1810272"/>
            </a:xfrm>
            <a:custGeom>
              <a:avLst/>
              <a:gdLst/>
              <a:ahLst/>
              <a:cxnLst/>
              <a:rect l="l" t="t" r="r" b="b"/>
              <a:pathLst>
                <a:path w="1980727" h="1810272">
                  <a:moveTo>
                    <a:pt x="0" y="0"/>
                  </a:moveTo>
                  <a:lnTo>
                    <a:pt x="1980727" y="0"/>
                  </a:lnTo>
                  <a:lnTo>
                    <a:pt x="1980727" y="1810272"/>
                  </a:lnTo>
                  <a:lnTo>
                    <a:pt x="0" y="18102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980727" cy="18483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1766440" y="5599883"/>
            <a:ext cx="3899120" cy="731085"/>
          </a:xfrm>
          <a:custGeom>
            <a:avLst/>
            <a:gdLst/>
            <a:ahLst/>
            <a:cxnLst/>
            <a:rect l="l" t="t" r="r" b="b"/>
            <a:pathLst>
              <a:path w="3899120" h="731085">
                <a:moveTo>
                  <a:pt x="0" y="0"/>
                </a:moveTo>
                <a:lnTo>
                  <a:pt x="3899120" y="0"/>
                </a:lnTo>
                <a:lnTo>
                  <a:pt x="3899120" y="731085"/>
                </a:lnTo>
                <a:lnTo>
                  <a:pt x="0" y="7310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766440" y="2660138"/>
            <a:ext cx="3899120" cy="731085"/>
          </a:xfrm>
          <a:custGeom>
            <a:avLst/>
            <a:gdLst/>
            <a:ahLst/>
            <a:cxnLst/>
            <a:rect l="l" t="t" r="r" b="b"/>
            <a:pathLst>
              <a:path w="3899120" h="731085">
                <a:moveTo>
                  <a:pt x="0" y="0"/>
                </a:moveTo>
                <a:lnTo>
                  <a:pt x="3899120" y="0"/>
                </a:lnTo>
                <a:lnTo>
                  <a:pt x="3899120" y="731085"/>
                </a:lnTo>
                <a:lnTo>
                  <a:pt x="0" y="7310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559830" y="5495108"/>
            <a:ext cx="6312341" cy="83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ACHERUS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59830" y="2555363"/>
            <a:ext cx="6312341" cy="83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ACHERUS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648067" y="6640707"/>
            <a:ext cx="6135867" cy="98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CA4F00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Lorem ipsum dolor sit amet, consectetur adipiscing elit, sed do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648067" y="3695482"/>
            <a:ext cx="6135867" cy="98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CA4F00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Lorem ipsum dolor sit amet, consectetur adipiscing elit, sed do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12222" y="2478361"/>
            <a:ext cx="6652620" cy="3375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 b="1">
                <a:solidFill>
                  <a:srgbClr val="861F41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ACHERUS-SUBHEADI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82361" y="5920784"/>
            <a:ext cx="6312341" cy="1678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ACHERUS-SUBHEADING</a:t>
            </a:r>
          </a:p>
        </p:txBody>
      </p:sp>
      <p:sp>
        <p:nvSpPr>
          <p:cNvPr id="16" name="Freeform 16"/>
          <p:cNvSpPr/>
          <p:nvPr/>
        </p:nvSpPr>
        <p:spPr>
          <a:xfrm>
            <a:off x="1028700" y="1028700"/>
            <a:ext cx="2347822" cy="505065"/>
          </a:xfrm>
          <a:custGeom>
            <a:avLst/>
            <a:gdLst/>
            <a:ahLst/>
            <a:cxnLst/>
            <a:rect l="l" t="t" r="r" b="b"/>
            <a:pathLst>
              <a:path w="2347822" h="505065">
                <a:moveTo>
                  <a:pt x="0" y="0"/>
                </a:moveTo>
                <a:lnTo>
                  <a:pt x="2347822" y="0"/>
                </a:lnTo>
                <a:lnTo>
                  <a:pt x="2347822" y="505065"/>
                </a:lnTo>
                <a:lnTo>
                  <a:pt x="0" y="5050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466" t="-171" b="-3075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3365378" y="-1845195"/>
            <a:ext cx="6262140" cy="626214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973595" y="4891814"/>
            <a:ext cx="6262140" cy="626214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543189" y="9514640"/>
            <a:ext cx="2966249" cy="296624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159165" y="-2417272"/>
            <a:ext cx="3128835" cy="3128835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43625" y="631940"/>
            <a:ext cx="17000750" cy="9023120"/>
            <a:chOff x="0" y="0"/>
            <a:chExt cx="4477564" cy="237646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477564" cy="2376460"/>
            </a:xfrm>
            <a:custGeom>
              <a:avLst/>
              <a:gdLst/>
              <a:ahLst/>
              <a:cxnLst/>
              <a:rect l="l" t="t" r="r" b="b"/>
              <a:pathLst>
                <a:path w="4477564" h="2376460">
                  <a:moveTo>
                    <a:pt x="0" y="0"/>
                  </a:moveTo>
                  <a:lnTo>
                    <a:pt x="4477564" y="0"/>
                  </a:lnTo>
                  <a:lnTo>
                    <a:pt x="4477564" y="2376460"/>
                  </a:lnTo>
                  <a:lnTo>
                    <a:pt x="0" y="23764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477564" cy="2414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183335" y="3490200"/>
            <a:ext cx="16075965" cy="5968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Welcome to your first academic advising appointment! This session is designed to introduce you to the basics of course selection and registration for your first semester. 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endParaRPr lang="en-US" sz="2399">
              <a:solidFill>
                <a:srgbClr val="000000"/>
              </a:solidFill>
              <a:latin typeface="Acherus Grotesque Regular"/>
              <a:ea typeface="Acherus Grotesque Regular"/>
              <a:cs typeface="Acherus Grotesque Regular"/>
              <a:sym typeface="Acherus Grotesque"/>
            </a:endParaRP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00000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Please note that today we will </a:t>
            </a:r>
            <a:r>
              <a:rPr lang="en-US" sz="2999" b="1" u="sng">
                <a:solidFill>
                  <a:srgbClr val="000000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NOT</a:t>
            </a:r>
            <a:r>
              <a:rPr lang="en-US" sz="2999" b="1">
                <a:solidFill>
                  <a:srgbClr val="000000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 be covering: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endParaRPr lang="en-US" sz="2999" b="1">
              <a:solidFill>
                <a:srgbClr val="000000"/>
              </a:solidFill>
              <a:latin typeface="Acherus Grotesque Bold"/>
              <a:ea typeface="Acherus Grotesque Bold"/>
              <a:cs typeface="Acherus Grotesque Bold"/>
              <a:sym typeface="Acherus Grotesque Bold"/>
            </a:endParaRPr>
          </a:p>
          <a:p>
            <a:pPr algn="l">
              <a:lnSpc>
                <a:spcPts val="3359"/>
              </a:lnSpc>
              <a:spcBef>
                <a:spcPct val="0"/>
              </a:spcBef>
            </a:pPr>
            <a:endParaRPr lang="en-US" sz="2999" b="1">
              <a:solidFill>
                <a:srgbClr val="000000"/>
              </a:solidFill>
              <a:latin typeface="Acherus Grotesque Bold"/>
              <a:ea typeface="Acherus Grotesque Bold"/>
              <a:cs typeface="Acherus Grotesque Bold"/>
              <a:sym typeface="Acherus Grotesque Bold"/>
            </a:endParaRPr>
          </a:p>
          <a:p>
            <a:pPr algn="l">
              <a:lnSpc>
                <a:spcPts val="3359"/>
              </a:lnSpc>
              <a:spcBef>
                <a:spcPct val="0"/>
              </a:spcBef>
            </a:pPr>
            <a:endParaRPr lang="en-US" sz="2999" b="1">
              <a:solidFill>
                <a:srgbClr val="000000"/>
              </a:solidFill>
              <a:latin typeface="Acherus Grotesque Bold"/>
              <a:ea typeface="Acherus Grotesque Bold"/>
              <a:cs typeface="Acherus Grotesque Bold"/>
              <a:sym typeface="Acherus Grotesque Bold"/>
            </a:endParaRPr>
          </a:p>
          <a:p>
            <a:pPr algn="l">
              <a:lnSpc>
                <a:spcPts val="3359"/>
              </a:lnSpc>
              <a:spcBef>
                <a:spcPct val="0"/>
              </a:spcBef>
            </a:pPr>
            <a:endParaRPr lang="en-US" sz="2999" b="1">
              <a:solidFill>
                <a:srgbClr val="000000"/>
              </a:solidFill>
              <a:latin typeface="Acherus Grotesque Bold"/>
              <a:ea typeface="Acherus Grotesque Bold"/>
              <a:cs typeface="Acherus Grotesque Bold"/>
              <a:sym typeface="Acherus Grotesque Bold"/>
            </a:endParaRPr>
          </a:p>
          <a:p>
            <a:pPr algn="l">
              <a:lnSpc>
                <a:spcPts val="3359"/>
              </a:lnSpc>
              <a:spcBef>
                <a:spcPct val="0"/>
              </a:spcBef>
            </a:pPr>
            <a:endParaRPr lang="en-US" sz="2999" b="1">
              <a:solidFill>
                <a:srgbClr val="000000"/>
              </a:solidFill>
              <a:latin typeface="Acherus Grotesque Bold"/>
              <a:ea typeface="Acherus Grotesque Bold"/>
              <a:cs typeface="Acherus Grotesque Bold"/>
              <a:sym typeface="Acherus Grotesque Bold"/>
            </a:endParaRPr>
          </a:p>
          <a:p>
            <a:pPr algn="l">
              <a:lnSpc>
                <a:spcPts val="3359"/>
              </a:lnSpc>
              <a:spcBef>
                <a:spcPct val="0"/>
              </a:spcBef>
            </a:pPr>
            <a:endParaRPr lang="en-US" sz="2999" b="1">
              <a:solidFill>
                <a:srgbClr val="000000"/>
              </a:solidFill>
              <a:latin typeface="Acherus Grotesque Bold"/>
              <a:ea typeface="Acherus Grotesque Bold"/>
              <a:cs typeface="Acherus Grotesque Bold"/>
              <a:sym typeface="Acherus Grotesque Bold"/>
            </a:endParaRPr>
          </a:p>
          <a:p>
            <a:pPr algn="l">
              <a:lnSpc>
                <a:spcPts val="3359"/>
              </a:lnSpc>
              <a:spcBef>
                <a:spcPct val="0"/>
              </a:spcBef>
            </a:pPr>
            <a:endParaRPr lang="en-US" sz="2999" b="1">
              <a:solidFill>
                <a:srgbClr val="000000"/>
              </a:solidFill>
              <a:latin typeface="Acherus Grotesque Bold"/>
              <a:ea typeface="Acherus Grotesque Bold"/>
              <a:cs typeface="Acherus Grotesque Bold"/>
              <a:sym typeface="Acherus Grotesque Bold"/>
            </a:endParaRPr>
          </a:p>
          <a:p>
            <a:pPr algn="l">
              <a:lnSpc>
                <a:spcPts val="3359"/>
              </a:lnSpc>
              <a:spcBef>
                <a:spcPct val="0"/>
              </a:spcBef>
            </a:pPr>
            <a:endParaRPr lang="en-US" sz="2999" b="1">
              <a:solidFill>
                <a:srgbClr val="000000"/>
              </a:solidFill>
              <a:latin typeface="Acherus Grotesque Bold"/>
              <a:ea typeface="Acherus Grotesque Bold"/>
              <a:cs typeface="Acherus Grotesque Bold"/>
              <a:sym typeface="Acherus Grotesque Bold"/>
            </a:endParaRP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b="1">
                <a:solidFill>
                  <a:srgbClr val="000000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These topics will be addressed in future advising sessions throughout the semester.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b="1">
                <a:solidFill>
                  <a:srgbClr val="000000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Our goal today is to ensure a smooth transition into your first term.</a:t>
            </a:r>
          </a:p>
        </p:txBody>
      </p:sp>
      <p:sp>
        <p:nvSpPr>
          <p:cNvPr id="19" name="Freeform 19"/>
          <p:cNvSpPr/>
          <p:nvPr/>
        </p:nvSpPr>
        <p:spPr>
          <a:xfrm>
            <a:off x="3543189" y="5396654"/>
            <a:ext cx="4906220" cy="919916"/>
          </a:xfrm>
          <a:custGeom>
            <a:avLst/>
            <a:gdLst/>
            <a:ahLst/>
            <a:cxnLst/>
            <a:rect l="l" t="t" r="r" b="b"/>
            <a:pathLst>
              <a:path w="4906220" h="919916">
                <a:moveTo>
                  <a:pt x="0" y="0"/>
                </a:moveTo>
                <a:lnTo>
                  <a:pt x="4906220" y="0"/>
                </a:lnTo>
                <a:lnTo>
                  <a:pt x="4906220" y="919917"/>
                </a:lnTo>
                <a:lnTo>
                  <a:pt x="0" y="9199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423184" y="6650611"/>
            <a:ext cx="7596266" cy="1424300"/>
          </a:xfrm>
          <a:custGeom>
            <a:avLst/>
            <a:gdLst/>
            <a:ahLst/>
            <a:cxnLst/>
            <a:rect l="l" t="t" r="r" b="b"/>
            <a:pathLst>
              <a:path w="7596266" h="1424300">
                <a:moveTo>
                  <a:pt x="0" y="0"/>
                </a:moveTo>
                <a:lnTo>
                  <a:pt x="7596267" y="0"/>
                </a:lnTo>
                <a:lnTo>
                  <a:pt x="7596267" y="1424300"/>
                </a:lnTo>
                <a:lnTo>
                  <a:pt x="0" y="14243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0121637" y="5406441"/>
            <a:ext cx="5033313" cy="943746"/>
          </a:xfrm>
          <a:custGeom>
            <a:avLst/>
            <a:gdLst/>
            <a:ahLst/>
            <a:cxnLst/>
            <a:rect l="l" t="t" r="r" b="b"/>
            <a:pathLst>
              <a:path w="5033313" h="943746">
                <a:moveTo>
                  <a:pt x="0" y="0"/>
                </a:moveTo>
                <a:lnTo>
                  <a:pt x="5033313" y="0"/>
                </a:lnTo>
                <a:lnTo>
                  <a:pt x="5033313" y="943746"/>
                </a:lnTo>
                <a:lnTo>
                  <a:pt x="0" y="9437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028700" y="1028700"/>
            <a:ext cx="2347822" cy="505065"/>
          </a:xfrm>
          <a:custGeom>
            <a:avLst/>
            <a:gdLst/>
            <a:ahLst/>
            <a:cxnLst/>
            <a:rect l="l" t="t" r="r" b="b"/>
            <a:pathLst>
              <a:path w="2347822" h="505065">
                <a:moveTo>
                  <a:pt x="0" y="0"/>
                </a:moveTo>
                <a:lnTo>
                  <a:pt x="2347822" y="0"/>
                </a:lnTo>
                <a:lnTo>
                  <a:pt x="2347822" y="505065"/>
                </a:lnTo>
                <a:lnTo>
                  <a:pt x="0" y="5050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1183335" y="1600440"/>
            <a:ext cx="6652620" cy="167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39"/>
              </a:lnSpc>
            </a:pPr>
            <a:r>
              <a:rPr lang="en-US" sz="9600" b="1">
                <a:solidFill>
                  <a:srgbClr val="861F41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Disclaimer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874339" y="5617506"/>
            <a:ext cx="4336649" cy="403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82"/>
              </a:lnSpc>
            </a:pPr>
            <a:r>
              <a:rPr lang="en-US" sz="2344" b="1">
                <a:solidFill>
                  <a:srgbClr val="FFFFFF"/>
                </a:solidFill>
                <a:latin typeface="Acherus Grotesque Ultra-Bold"/>
                <a:ea typeface="Acherus Grotesque Ultra-Bold"/>
                <a:cs typeface="Acherus Grotesque Ultra-Bold"/>
                <a:sym typeface="Acherus Grotesque Ultra-Bold"/>
              </a:rPr>
              <a:t>Four-year academic planning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874178" y="7108393"/>
            <a:ext cx="6889337" cy="403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82"/>
              </a:lnSpc>
            </a:pPr>
            <a:r>
              <a:rPr lang="en-US" sz="2344" b="1">
                <a:solidFill>
                  <a:srgbClr val="FFFFFF"/>
                </a:solidFill>
                <a:latin typeface="Acherus Grotesque Ultra-Bold"/>
                <a:ea typeface="Acherus Grotesque Ultra-Bold"/>
                <a:cs typeface="Acherus Grotesque Ultra-Bold"/>
                <a:sym typeface="Acherus Grotesque Ultra-Bold"/>
              </a:rPr>
              <a:t>Career advising and professional development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733012" y="5602244"/>
            <a:ext cx="4061007" cy="403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82"/>
              </a:lnSpc>
            </a:pPr>
            <a:r>
              <a:rPr lang="en-US" sz="2344" b="1">
                <a:solidFill>
                  <a:srgbClr val="FFFFFF"/>
                </a:solidFill>
                <a:latin typeface="Acherus Grotesque Ultra-Bold"/>
                <a:ea typeface="Acherus Grotesque Ultra-Bold"/>
                <a:cs typeface="Acherus Grotesque Ultra-Bold"/>
                <a:sym typeface="Acherus Grotesque Ultra-Bold"/>
              </a:rPr>
              <a:t>Long-term academic goals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05" b="-930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3365378" y="-1845195"/>
            <a:ext cx="6262140" cy="626214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A4F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973595" y="4891814"/>
            <a:ext cx="6262140" cy="626214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A4F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543189" y="9514640"/>
            <a:ext cx="2966249" cy="296624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A4F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159165" y="-2417272"/>
            <a:ext cx="3128835" cy="3128835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A4F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43625" y="631940"/>
            <a:ext cx="17000750" cy="9023120"/>
            <a:chOff x="0" y="0"/>
            <a:chExt cx="4477564" cy="237646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477564" cy="2376460"/>
            </a:xfrm>
            <a:custGeom>
              <a:avLst/>
              <a:gdLst/>
              <a:ahLst/>
              <a:cxnLst/>
              <a:rect l="l" t="t" r="r" b="b"/>
              <a:pathLst>
                <a:path w="4477564" h="2376460">
                  <a:moveTo>
                    <a:pt x="0" y="0"/>
                  </a:moveTo>
                  <a:lnTo>
                    <a:pt x="4477564" y="0"/>
                  </a:lnTo>
                  <a:lnTo>
                    <a:pt x="4477564" y="2376460"/>
                  </a:lnTo>
                  <a:lnTo>
                    <a:pt x="0" y="23764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477564" cy="2414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0517" y="816373"/>
            <a:ext cx="8654254" cy="8654254"/>
          </a:xfrm>
          <a:prstGeom prst="rect">
            <a:avLst/>
          </a:prstGeom>
        </p:spPr>
      </p:pic>
      <p:sp>
        <p:nvSpPr>
          <p:cNvPr id="19" name="AutoShape 19"/>
          <p:cNvSpPr/>
          <p:nvPr/>
        </p:nvSpPr>
        <p:spPr>
          <a:xfrm>
            <a:off x="9144000" y="1897380"/>
            <a:ext cx="0" cy="6492240"/>
          </a:xfrm>
          <a:prstGeom prst="line">
            <a:avLst/>
          </a:prstGeom>
          <a:ln w="38100" cap="flat">
            <a:solidFill>
              <a:srgbClr val="861F4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1731722" y="3264173"/>
            <a:ext cx="7007382" cy="1310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9600" b="1">
                <a:solidFill>
                  <a:srgbClr val="861F41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Acherus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086485" y="6344647"/>
            <a:ext cx="6312341" cy="1678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ACHERUS-SUBHEADING</a:t>
            </a:r>
          </a:p>
        </p:txBody>
      </p:sp>
      <p:sp>
        <p:nvSpPr>
          <p:cNvPr id="22" name="Freeform 22"/>
          <p:cNvSpPr/>
          <p:nvPr/>
        </p:nvSpPr>
        <p:spPr>
          <a:xfrm>
            <a:off x="1028700" y="1028700"/>
            <a:ext cx="2347822" cy="505065"/>
          </a:xfrm>
          <a:custGeom>
            <a:avLst/>
            <a:gdLst/>
            <a:ahLst/>
            <a:cxnLst/>
            <a:rect l="l" t="t" r="r" b="b"/>
            <a:pathLst>
              <a:path w="2347822" h="505065">
                <a:moveTo>
                  <a:pt x="0" y="0"/>
                </a:moveTo>
                <a:lnTo>
                  <a:pt x="2347822" y="0"/>
                </a:lnTo>
                <a:lnTo>
                  <a:pt x="2347822" y="505065"/>
                </a:lnTo>
                <a:lnTo>
                  <a:pt x="0" y="5050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20815" y="4011930"/>
            <a:ext cx="5246370" cy="524637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8700" y="1650817"/>
            <a:ext cx="14035567" cy="167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39"/>
              </a:lnSpc>
            </a:pPr>
            <a:r>
              <a:rPr lang="en-US" sz="9600" b="1">
                <a:solidFill>
                  <a:srgbClr val="861F41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LORUM IPSUM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2012930" y="4011930"/>
            <a:ext cx="5246370" cy="524637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4812983"/>
            <a:ext cx="4155111" cy="4453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Lorem ipsum dolor sit amet, consectetur adipiscing elit, sed do Lorem ipsum dolor sit amet, consectetur adipiscing elit, sed do Lorem ipsum dolor sit amet, consectetur adipiscing elit, sed do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544253"/>
            <a:ext cx="7357544" cy="83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Lorem Ipsum</a:t>
            </a:r>
          </a:p>
        </p:txBody>
      </p:sp>
      <p:sp>
        <p:nvSpPr>
          <p:cNvPr id="9" name="Freeform 9"/>
          <p:cNvSpPr/>
          <p:nvPr/>
        </p:nvSpPr>
        <p:spPr>
          <a:xfrm>
            <a:off x="1028700" y="1028700"/>
            <a:ext cx="2347822" cy="505065"/>
          </a:xfrm>
          <a:custGeom>
            <a:avLst/>
            <a:gdLst/>
            <a:ahLst/>
            <a:cxnLst/>
            <a:rect l="l" t="t" r="r" b="b"/>
            <a:pathLst>
              <a:path w="2347822" h="505065">
                <a:moveTo>
                  <a:pt x="0" y="0"/>
                </a:moveTo>
                <a:lnTo>
                  <a:pt x="2347822" y="0"/>
                </a:lnTo>
                <a:lnTo>
                  <a:pt x="2347822" y="505065"/>
                </a:lnTo>
                <a:lnTo>
                  <a:pt x="0" y="5050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4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3241" y="3584860"/>
            <a:ext cx="19438713" cy="6702140"/>
            <a:chOff x="0" y="0"/>
            <a:chExt cx="5119661" cy="17651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9661" cy="1765173"/>
            </a:xfrm>
            <a:custGeom>
              <a:avLst/>
              <a:gdLst/>
              <a:ahLst/>
              <a:cxnLst/>
              <a:rect l="l" t="t" r="r" b="b"/>
              <a:pathLst>
                <a:path w="5119661" h="1765173">
                  <a:moveTo>
                    <a:pt x="0" y="0"/>
                  </a:moveTo>
                  <a:lnTo>
                    <a:pt x="5119661" y="0"/>
                  </a:lnTo>
                  <a:lnTo>
                    <a:pt x="5119661" y="1765173"/>
                  </a:lnTo>
                  <a:lnTo>
                    <a:pt x="0" y="17651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119661" cy="18032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76326">
            <a:off x="6035470" y="4046324"/>
            <a:ext cx="5924863" cy="533238"/>
          </a:xfrm>
          <a:custGeom>
            <a:avLst/>
            <a:gdLst/>
            <a:ahLst/>
            <a:cxnLst/>
            <a:rect l="l" t="t" r="r" b="b"/>
            <a:pathLst>
              <a:path w="5924863" h="533238">
                <a:moveTo>
                  <a:pt x="0" y="0"/>
                </a:moveTo>
                <a:lnTo>
                  <a:pt x="5924863" y="0"/>
                </a:lnTo>
                <a:lnTo>
                  <a:pt x="5924863" y="533238"/>
                </a:lnTo>
                <a:lnTo>
                  <a:pt x="0" y="5332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75457" flipH="1" flipV="1">
            <a:off x="5955281" y="2583601"/>
            <a:ext cx="6377437" cy="1659556"/>
          </a:xfrm>
          <a:custGeom>
            <a:avLst/>
            <a:gdLst/>
            <a:ahLst/>
            <a:cxnLst/>
            <a:rect l="l" t="t" r="r" b="b"/>
            <a:pathLst>
              <a:path w="6377437" h="1659556">
                <a:moveTo>
                  <a:pt x="6377438" y="1659556"/>
                </a:moveTo>
                <a:lnTo>
                  <a:pt x="0" y="1659556"/>
                </a:lnTo>
                <a:lnTo>
                  <a:pt x="0" y="0"/>
                </a:lnTo>
                <a:lnTo>
                  <a:pt x="6377438" y="0"/>
                </a:lnTo>
                <a:lnTo>
                  <a:pt x="6377438" y="165955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7086600" y="1831169"/>
            <a:ext cx="4114800" cy="1070766"/>
          </a:xfrm>
          <a:custGeom>
            <a:avLst/>
            <a:gdLst/>
            <a:ahLst/>
            <a:cxnLst/>
            <a:rect l="l" t="t" r="r" b="b"/>
            <a:pathLst>
              <a:path w="4114800" h="1070766">
                <a:moveTo>
                  <a:pt x="4114800" y="0"/>
                </a:moveTo>
                <a:lnTo>
                  <a:pt x="0" y="0"/>
                </a:lnTo>
                <a:lnTo>
                  <a:pt x="0" y="1070766"/>
                </a:lnTo>
                <a:lnTo>
                  <a:pt x="4114800" y="1070766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 flipH="1">
            <a:off x="1047750" y="3584911"/>
            <a:ext cx="19046" cy="7118495"/>
          </a:xfrm>
          <a:prstGeom prst="line">
            <a:avLst/>
          </a:prstGeom>
          <a:ln w="38100" cap="flat">
            <a:solidFill>
              <a:srgbClr val="E5751F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260623" y="8503805"/>
            <a:ext cx="3703812" cy="796767"/>
          </a:xfrm>
          <a:custGeom>
            <a:avLst/>
            <a:gdLst/>
            <a:ahLst/>
            <a:cxnLst/>
            <a:rect l="l" t="t" r="r" b="b"/>
            <a:pathLst>
              <a:path w="3703812" h="796767">
                <a:moveTo>
                  <a:pt x="0" y="0"/>
                </a:moveTo>
                <a:lnTo>
                  <a:pt x="3703812" y="0"/>
                </a:lnTo>
                <a:lnTo>
                  <a:pt x="3703812" y="796767"/>
                </a:lnTo>
                <a:lnTo>
                  <a:pt x="0" y="7967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7673168" y="2190149"/>
            <a:ext cx="3117244" cy="619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12"/>
              </a:lnSpc>
            </a:pPr>
            <a:r>
              <a:rPr lang="en-US" sz="4700" b="1" spc="423">
                <a:solidFill>
                  <a:srgbClr val="861F41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DID YOU</a:t>
            </a:r>
          </a:p>
        </p:txBody>
      </p:sp>
      <p:sp>
        <p:nvSpPr>
          <p:cNvPr id="11" name="TextBox 11"/>
          <p:cNvSpPr txBox="1"/>
          <p:nvPr/>
        </p:nvSpPr>
        <p:spPr>
          <a:xfrm rot="-77881">
            <a:off x="6628852" y="3169015"/>
            <a:ext cx="5209545" cy="993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95"/>
              </a:lnSpc>
            </a:pPr>
            <a:r>
              <a:rPr lang="en-US" sz="7599" b="1" spc="1246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KNOW?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257295" y="5356353"/>
            <a:ext cx="5773410" cy="1989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"Lorem ipsum dolor sit amet, consectetur adipiscing elit.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5751F">
                <a:alpha val="100000"/>
              </a:srgbClr>
            </a:gs>
            <a:gs pos="50000">
              <a:srgbClr val="CE0058">
                <a:alpha val="100000"/>
              </a:srgbClr>
            </a:gs>
            <a:gs pos="100000">
              <a:srgbClr val="861F41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4136" y="-4097401"/>
            <a:ext cx="27357532" cy="18481801"/>
          </a:xfrm>
          <a:custGeom>
            <a:avLst/>
            <a:gdLst/>
            <a:ahLst/>
            <a:cxnLst/>
            <a:rect l="l" t="t" r="r" b="b"/>
            <a:pathLst>
              <a:path w="27357532" h="18481801">
                <a:moveTo>
                  <a:pt x="0" y="0"/>
                </a:moveTo>
                <a:lnTo>
                  <a:pt x="27357532" y="0"/>
                </a:lnTo>
                <a:lnTo>
                  <a:pt x="27357532" y="18481802"/>
                </a:lnTo>
                <a:lnTo>
                  <a:pt x="0" y="184818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-13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0" y="7146612"/>
            <a:ext cx="2883876" cy="3208763"/>
          </a:xfrm>
          <a:custGeom>
            <a:avLst/>
            <a:gdLst/>
            <a:ahLst/>
            <a:cxnLst/>
            <a:rect l="l" t="t" r="r" b="b"/>
            <a:pathLst>
              <a:path w="2883876" h="3208763">
                <a:moveTo>
                  <a:pt x="2883876" y="0"/>
                </a:moveTo>
                <a:lnTo>
                  <a:pt x="0" y="0"/>
                </a:lnTo>
                <a:lnTo>
                  <a:pt x="0" y="3208763"/>
                </a:lnTo>
                <a:lnTo>
                  <a:pt x="2883876" y="3208763"/>
                </a:lnTo>
                <a:lnTo>
                  <a:pt x="288387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V="1">
            <a:off x="15404124" y="-89227"/>
            <a:ext cx="2883876" cy="3208763"/>
          </a:xfrm>
          <a:custGeom>
            <a:avLst/>
            <a:gdLst/>
            <a:ahLst/>
            <a:cxnLst/>
            <a:rect l="l" t="t" r="r" b="b"/>
            <a:pathLst>
              <a:path w="2883876" h="3208763">
                <a:moveTo>
                  <a:pt x="0" y="3208763"/>
                </a:moveTo>
                <a:lnTo>
                  <a:pt x="2883876" y="3208763"/>
                </a:lnTo>
                <a:lnTo>
                  <a:pt x="2883876" y="0"/>
                </a:lnTo>
                <a:lnTo>
                  <a:pt x="0" y="0"/>
                </a:lnTo>
                <a:lnTo>
                  <a:pt x="0" y="320876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331810" y="7713597"/>
            <a:ext cx="4007248" cy="751230"/>
            <a:chOff x="0" y="0"/>
            <a:chExt cx="812800" cy="15237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152374"/>
            </a:xfrm>
            <a:custGeom>
              <a:avLst/>
              <a:gdLst/>
              <a:ahLst/>
              <a:cxnLst/>
              <a:rect l="l" t="t" r="r" b="b"/>
              <a:pathLst>
                <a:path w="812800" h="152374">
                  <a:moveTo>
                    <a:pt x="0" y="0"/>
                  </a:moveTo>
                  <a:lnTo>
                    <a:pt x="812800" y="0"/>
                  </a:lnTo>
                  <a:lnTo>
                    <a:pt x="812800" y="152374"/>
                  </a:lnTo>
                  <a:lnTo>
                    <a:pt x="0" y="152374"/>
                  </a:lnTo>
                  <a:close/>
                </a:path>
              </a:pathLst>
            </a:custGeom>
            <a:solidFill>
              <a:srgbClr val="E5751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812800" cy="219049"/>
            </a:xfrm>
            <a:prstGeom prst="rect">
              <a:avLst/>
            </a:prstGeom>
          </p:spPr>
          <p:txBody>
            <a:bodyPr lIns="65963" tIns="65963" rIns="65963" bIns="65963" rtlCol="0" anchor="ctr"/>
            <a:lstStyle/>
            <a:p>
              <a:pPr algn="ctr">
                <a:lnSpc>
                  <a:spcPts val="4628"/>
                </a:lnSpc>
              </a:pPr>
              <a:r>
                <a:rPr lang="en-US" sz="3306" b="1">
                  <a:solidFill>
                    <a:srgbClr val="FFFFFF"/>
                  </a:solidFill>
                  <a:latin typeface="Gineso Ultra-Bold"/>
                  <a:ea typeface="Gineso Ultra-Bold"/>
                  <a:cs typeface="Gineso Ultra-Bold"/>
                  <a:sym typeface="Gineso Ultra-Bold"/>
                </a:rPr>
                <a:t>LEARN NOW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2436443" y="8359762"/>
            <a:ext cx="3637324" cy="782464"/>
          </a:xfrm>
          <a:custGeom>
            <a:avLst/>
            <a:gdLst/>
            <a:ahLst/>
            <a:cxnLst/>
            <a:rect l="l" t="t" r="r" b="b"/>
            <a:pathLst>
              <a:path w="3637324" h="782464">
                <a:moveTo>
                  <a:pt x="0" y="0"/>
                </a:moveTo>
                <a:lnTo>
                  <a:pt x="3637324" y="0"/>
                </a:lnTo>
                <a:lnTo>
                  <a:pt x="3637324" y="782464"/>
                </a:lnTo>
                <a:lnTo>
                  <a:pt x="0" y="7824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355979" y="674103"/>
            <a:ext cx="8861156" cy="1545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416"/>
              </a:lnSpc>
              <a:spcBef>
                <a:spcPct val="0"/>
              </a:spcBef>
            </a:pPr>
            <a:r>
              <a:rPr lang="en-US" sz="8869">
                <a:solidFill>
                  <a:srgbClr val="FFFFFF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LOREM IPSUM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43650" y="1984703"/>
            <a:ext cx="8218315" cy="2041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671"/>
              </a:lnSpc>
              <a:spcBef>
                <a:spcPct val="0"/>
              </a:spcBef>
            </a:pPr>
            <a:r>
              <a:rPr lang="en-US" sz="11908" b="1">
                <a:solidFill>
                  <a:srgbClr val="FFFFFF"/>
                </a:solidFill>
                <a:latin typeface="Gineso Bold"/>
                <a:ea typeface="Gineso Bold"/>
                <a:cs typeface="Gineso Bold"/>
                <a:sym typeface="Gineso Bold"/>
              </a:rPr>
              <a:t>CONSECTETUR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355979" y="4317621"/>
            <a:ext cx="5766864" cy="2828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38"/>
              </a:lnSpc>
              <a:spcBef>
                <a:spcPct val="0"/>
              </a:spcBef>
            </a:pPr>
            <a:r>
              <a:rPr lang="en-US" sz="3241" i="1">
                <a:solidFill>
                  <a:srgbClr val="FFFFFF"/>
                </a:solidFill>
                <a:latin typeface="Acherus Grotesque Italics"/>
                <a:ea typeface="Acherus Grotesque Italics"/>
                <a:cs typeface="Acherus Grotesque Italics"/>
                <a:sym typeface="Acherus Grotesque Italics"/>
              </a:rPr>
              <a:t>Lorem ipsum dolor sit amet, consectetur adipiscing elit, sed do eiusmod tempor incididunt ut labore et dolore magna aliqua.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11" b="-91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43625" y="631940"/>
            <a:ext cx="17000750" cy="9023120"/>
            <a:chOff x="0" y="0"/>
            <a:chExt cx="4477564" cy="23764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7564" cy="2376460"/>
            </a:xfrm>
            <a:custGeom>
              <a:avLst/>
              <a:gdLst/>
              <a:ahLst/>
              <a:cxnLst/>
              <a:rect l="l" t="t" r="r" b="b"/>
              <a:pathLst>
                <a:path w="4477564" h="2376460">
                  <a:moveTo>
                    <a:pt x="0" y="0"/>
                  </a:moveTo>
                  <a:lnTo>
                    <a:pt x="4477564" y="0"/>
                  </a:lnTo>
                  <a:lnTo>
                    <a:pt x="4477564" y="2376460"/>
                  </a:lnTo>
                  <a:lnTo>
                    <a:pt x="0" y="23764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77564" cy="2414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9144000" y="1897380"/>
            <a:ext cx="0" cy="6492240"/>
          </a:xfrm>
          <a:prstGeom prst="line">
            <a:avLst/>
          </a:prstGeom>
          <a:ln w="38100" cap="flat">
            <a:solidFill>
              <a:srgbClr val="861F4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086485" y="2902223"/>
            <a:ext cx="6652620" cy="3375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39"/>
              </a:lnSpc>
            </a:pPr>
            <a:r>
              <a:rPr lang="en-US" sz="9600" b="1">
                <a:solidFill>
                  <a:srgbClr val="861F41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ACHERUS-SUBHEADI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86485" y="6344647"/>
            <a:ext cx="6312341" cy="1678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ACHERUS-SUBHEADING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5105" y="932431"/>
            <a:ext cx="8012528" cy="8422139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1028700" y="1028700"/>
            <a:ext cx="2347822" cy="505065"/>
          </a:xfrm>
          <a:custGeom>
            <a:avLst/>
            <a:gdLst/>
            <a:ahLst/>
            <a:cxnLst/>
            <a:rect l="l" t="t" r="r" b="b"/>
            <a:pathLst>
              <a:path w="2347822" h="505065">
                <a:moveTo>
                  <a:pt x="0" y="0"/>
                </a:moveTo>
                <a:lnTo>
                  <a:pt x="2347822" y="0"/>
                </a:lnTo>
                <a:lnTo>
                  <a:pt x="2347822" y="505065"/>
                </a:lnTo>
                <a:lnTo>
                  <a:pt x="0" y="5050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359348" cy="10287000"/>
            <a:chOff x="0" y="0"/>
            <a:chExt cx="62139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1392" cy="2709333"/>
            </a:xfrm>
            <a:custGeom>
              <a:avLst/>
              <a:gdLst/>
              <a:ahLst/>
              <a:cxnLst/>
              <a:rect l="l" t="t" r="r" b="b"/>
              <a:pathLst>
                <a:path w="621392" h="2709333">
                  <a:moveTo>
                    <a:pt x="0" y="0"/>
                  </a:moveTo>
                  <a:lnTo>
                    <a:pt x="621392" y="0"/>
                  </a:lnTo>
                  <a:lnTo>
                    <a:pt x="6213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61F4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21392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59348" y="0"/>
            <a:ext cx="15928652" cy="10287000"/>
            <a:chOff x="0" y="0"/>
            <a:chExt cx="4195201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95201" cy="2709333"/>
            </a:xfrm>
            <a:custGeom>
              <a:avLst/>
              <a:gdLst/>
              <a:ahLst/>
              <a:cxnLst/>
              <a:rect l="l" t="t" r="r" b="b"/>
              <a:pathLst>
                <a:path w="4195201" h="2709333">
                  <a:moveTo>
                    <a:pt x="0" y="0"/>
                  </a:moveTo>
                  <a:lnTo>
                    <a:pt x="4195201" y="0"/>
                  </a:lnTo>
                  <a:lnTo>
                    <a:pt x="419520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A4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195201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751205">
            <a:off x="3947647" y="6814183"/>
            <a:ext cx="15805162" cy="3570601"/>
          </a:xfrm>
          <a:custGeom>
            <a:avLst/>
            <a:gdLst/>
            <a:ahLst/>
            <a:cxnLst/>
            <a:rect l="l" t="t" r="r" b="b"/>
            <a:pathLst>
              <a:path w="15805162" h="3570601">
                <a:moveTo>
                  <a:pt x="0" y="0"/>
                </a:moveTo>
                <a:lnTo>
                  <a:pt x="15805162" y="0"/>
                </a:lnTo>
                <a:lnTo>
                  <a:pt x="15805162" y="3570601"/>
                </a:lnTo>
                <a:lnTo>
                  <a:pt x="0" y="35706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209583" y="1767840"/>
            <a:ext cx="8311475" cy="3375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39"/>
              </a:lnSpc>
            </a:pPr>
            <a:r>
              <a:rPr lang="en-US" sz="9600" b="1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ACHERUS-SUBHEADING</a:t>
            </a:r>
          </a:p>
        </p:txBody>
      </p:sp>
      <p:sp>
        <p:nvSpPr>
          <p:cNvPr id="10" name="Freeform 10"/>
          <p:cNvSpPr/>
          <p:nvPr/>
        </p:nvSpPr>
        <p:spPr>
          <a:xfrm rot="-721786">
            <a:off x="10353410" y="526293"/>
            <a:ext cx="8321555" cy="12482332"/>
          </a:xfrm>
          <a:custGeom>
            <a:avLst/>
            <a:gdLst/>
            <a:ahLst/>
            <a:cxnLst/>
            <a:rect l="l" t="t" r="r" b="b"/>
            <a:pathLst>
              <a:path w="8321555" h="12482332">
                <a:moveTo>
                  <a:pt x="0" y="0"/>
                </a:moveTo>
                <a:lnTo>
                  <a:pt x="8321555" y="0"/>
                </a:lnTo>
                <a:lnTo>
                  <a:pt x="8321555" y="12482332"/>
                </a:lnTo>
                <a:lnTo>
                  <a:pt x="0" y="124823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514188" y="952626"/>
            <a:ext cx="2857011" cy="614602"/>
          </a:xfrm>
          <a:custGeom>
            <a:avLst/>
            <a:gdLst/>
            <a:ahLst/>
            <a:cxnLst/>
            <a:rect l="l" t="t" r="r" b="b"/>
            <a:pathLst>
              <a:path w="2857011" h="614602">
                <a:moveTo>
                  <a:pt x="0" y="0"/>
                </a:moveTo>
                <a:lnTo>
                  <a:pt x="2857011" y="0"/>
                </a:lnTo>
                <a:lnTo>
                  <a:pt x="2857011" y="614602"/>
                </a:lnTo>
                <a:lnTo>
                  <a:pt x="0" y="6146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415706" y="-9948100"/>
            <a:ext cx="48042050" cy="30183201"/>
          </a:xfrm>
          <a:custGeom>
            <a:avLst/>
            <a:gdLst/>
            <a:ahLst/>
            <a:cxnLst/>
            <a:rect l="l" t="t" r="r" b="b"/>
            <a:pathLst>
              <a:path w="48042050" h="30183201">
                <a:moveTo>
                  <a:pt x="0" y="0"/>
                </a:moveTo>
                <a:lnTo>
                  <a:pt x="48042050" y="0"/>
                </a:lnTo>
                <a:lnTo>
                  <a:pt x="48042050" y="30183200"/>
                </a:lnTo>
                <a:lnTo>
                  <a:pt x="0" y="30183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99"/>
            </a:blip>
            <a:stretch>
              <a:fillRect t="-3056" b="-305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80463" y="0"/>
            <a:ext cx="5675778" cy="10287000"/>
            <a:chOff x="0" y="0"/>
            <a:chExt cx="1919955" cy="3479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9955" cy="3479800"/>
            </a:xfrm>
            <a:custGeom>
              <a:avLst/>
              <a:gdLst/>
              <a:ahLst/>
              <a:cxnLst/>
              <a:rect l="l" t="t" r="r" b="b"/>
              <a:pathLst>
                <a:path w="1919955" h="3479800">
                  <a:moveTo>
                    <a:pt x="0" y="0"/>
                  </a:moveTo>
                  <a:lnTo>
                    <a:pt x="1919955" y="0"/>
                  </a:lnTo>
                  <a:lnTo>
                    <a:pt x="1919955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861F4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456240" y="1755422"/>
            <a:ext cx="3878151" cy="7502878"/>
            <a:chOff x="0" y="0"/>
            <a:chExt cx="5170869" cy="10003837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39928" r="39928"/>
            <a:stretch>
              <a:fillRect/>
            </a:stretch>
          </p:blipFill>
          <p:spPr>
            <a:xfrm>
              <a:off x="0" y="0"/>
              <a:ext cx="5170869" cy="10003837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8427931" y="4512514"/>
            <a:ext cx="3592447" cy="624112"/>
            <a:chOff x="0" y="0"/>
            <a:chExt cx="1484156" cy="25784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84156" cy="257841"/>
            </a:xfrm>
            <a:custGeom>
              <a:avLst/>
              <a:gdLst/>
              <a:ahLst/>
              <a:cxnLst/>
              <a:rect l="l" t="t" r="r" b="b"/>
              <a:pathLst>
                <a:path w="1484156" h="257841">
                  <a:moveTo>
                    <a:pt x="0" y="0"/>
                  </a:moveTo>
                  <a:lnTo>
                    <a:pt x="1484156" y="0"/>
                  </a:lnTo>
                  <a:lnTo>
                    <a:pt x="1484156" y="257841"/>
                  </a:lnTo>
                  <a:lnTo>
                    <a:pt x="0" y="257841"/>
                  </a:lnTo>
                  <a:close/>
                </a:path>
              </a:pathLst>
            </a:custGeom>
            <a:solidFill>
              <a:srgbClr val="861F4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8427931" y="6819812"/>
            <a:ext cx="731325" cy="812583"/>
          </a:xfrm>
          <a:custGeom>
            <a:avLst/>
            <a:gdLst/>
            <a:ahLst/>
            <a:cxnLst/>
            <a:rect l="l" t="t" r="r" b="b"/>
            <a:pathLst>
              <a:path w="731325" h="812583">
                <a:moveTo>
                  <a:pt x="0" y="0"/>
                </a:moveTo>
                <a:lnTo>
                  <a:pt x="731325" y="0"/>
                </a:lnTo>
                <a:lnTo>
                  <a:pt x="731325" y="812583"/>
                </a:lnTo>
                <a:lnTo>
                  <a:pt x="0" y="812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 flipV="1">
            <a:off x="8485081" y="5688876"/>
            <a:ext cx="0" cy="626310"/>
          </a:xfrm>
          <a:prstGeom prst="line">
            <a:avLst/>
          </a:prstGeom>
          <a:ln w="114300" cap="rnd">
            <a:solidFill>
              <a:srgbClr val="861F4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8269030" y="7851719"/>
            <a:ext cx="4198855" cy="1664622"/>
            <a:chOff x="0" y="0"/>
            <a:chExt cx="1105871" cy="43841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05871" cy="438419"/>
            </a:xfrm>
            <a:custGeom>
              <a:avLst/>
              <a:gdLst/>
              <a:ahLst/>
              <a:cxnLst/>
              <a:rect l="l" t="t" r="r" b="b"/>
              <a:pathLst>
                <a:path w="1105871" h="438419">
                  <a:moveTo>
                    <a:pt x="0" y="0"/>
                  </a:moveTo>
                  <a:lnTo>
                    <a:pt x="1105871" y="0"/>
                  </a:lnTo>
                  <a:lnTo>
                    <a:pt x="1105871" y="438419"/>
                  </a:lnTo>
                  <a:lnTo>
                    <a:pt x="0" y="438419"/>
                  </a:lnTo>
                  <a:close/>
                </a:path>
              </a:pathLst>
            </a:custGeom>
            <a:solidFill>
              <a:srgbClr val="FFFFFF">
                <a:alpha val="4392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105871" cy="486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1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485081" y="8327919"/>
            <a:ext cx="3766754" cy="712222"/>
          </a:xfrm>
          <a:custGeom>
            <a:avLst/>
            <a:gdLst/>
            <a:ahLst/>
            <a:cxnLst/>
            <a:rect l="l" t="t" r="r" b="b"/>
            <a:pathLst>
              <a:path w="3766754" h="712222">
                <a:moveTo>
                  <a:pt x="0" y="0"/>
                </a:moveTo>
                <a:lnTo>
                  <a:pt x="3766754" y="0"/>
                </a:lnTo>
                <a:lnTo>
                  <a:pt x="3766754" y="712222"/>
                </a:lnTo>
                <a:lnTo>
                  <a:pt x="0" y="7122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8427931" y="2097406"/>
            <a:ext cx="4549618" cy="1387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3"/>
              </a:lnSpc>
            </a:pPr>
            <a:r>
              <a:rPr lang="en-US" sz="5593">
                <a:solidFill>
                  <a:srgbClr val="861F41"/>
                </a:solidFill>
                <a:latin typeface="Gineso"/>
                <a:ea typeface="Gineso"/>
                <a:cs typeface="Gineso"/>
                <a:sym typeface="Gineso"/>
              </a:rPr>
              <a:t>LOREM </a:t>
            </a:r>
          </a:p>
          <a:p>
            <a:pPr algn="l">
              <a:lnSpc>
                <a:spcPts val="5313"/>
              </a:lnSpc>
            </a:pPr>
            <a:r>
              <a:rPr lang="en-US" sz="5593">
                <a:solidFill>
                  <a:srgbClr val="861F41"/>
                </a:solidFill>
                <a:latin typeface="Gineso"/>
                <a:ea typeface="Gineso"/>
                <a:cs typeface="Gineso"/>
                <a:sym typeface="Gineso"/>
              </a:rPr>
              <a:t>IPSUM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427931" y="3877978"/>
            <a:ext cx="1571688" cy="307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72"/>
              </a:lnSpc>
            </a:pPr>
            <a:r>
              <a:rPr lang="en-US" sz="2497" b="1">
                <a:solidFill>
                  <a:srgbClr val="861F41"/>
                </a:solidFill>
                <a:latin typeface="Gineso Bold"/>
                <a:ea typeface="Gineso Bold"/>
                <a:cs typeface="Gineso Bold"/>
                <a:sym typeface="Gineso Bold"/>
              </a:rPr>
              <a:t>With 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717616" y="4669517"/>
            <a:ext cx="3013076" cy="376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7"/>
              </a:lnSpc>
            </a:pPr>
            <a:r>
              <a:rPr lang="en-US" sz="2913" b="1">
                <a:solidFill>
                  <a:srgbClr val="FFFFFF"/>
                </a:solidFill>
                <a:latin typeface="Gineso Bold"/>
                <a:ea typeface="Gineso Bold"/>
                <a:cs typeface="Gineso Bold"/>
                <a:sym typeface="Gineso Bold"/>
              </a:rPr>
              <a:t>LOREM IPSUM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403192" y="6838862"/>
            <a:ext cx="3574357" cy="860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1"/>
              </a:lnSpc>
            </a:pPr>
            <a:r>
              <a:rPr lang="en-US" sz="2500">
                <a:solidFill>
                  <a:srgbClr val="861F41"/>
                </a:solidFill>
                <a:latin typeface="Gineso"/>
                <a:ea typeface="Gineso"/>
                <a:cs typeface="Gineso"/>
                <a:sym typeface="Gineso"/>
              </a:rPr>
              <a:t>Sunday,</a:t>
            </a:r>
          </a:p>
          <a:p>
            <a:pPr algn="l">
              <a:lnSpc>
                <a:spcPts val="3501"/>
              </a:lnSpc>
            </a:pPr>
            <a:r>
              <a:rPr lang="en-US" sz="2500">
                <a:solidFill>
                  <a:srgbClr val="861F41"/>
                </a:solidFill>
                <a:latin typeface="Gineso"/>
                <a:ea typeface="Gineso"/>
                <a:cs typeface="Gineso"/>
                <a:sym typeface="Gineso"/>
              </a:rPr>
              <a:t>December 22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737852" y="5574775"/>
            <a:ext cx="3681314" cy="825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sz="2357" b="1">
                <a:solidFill>
                  <a:srgbClr val="861F41"/>
                </a:solidFill>
                <a:latin typeface="Gineso Bold"/>
                <a:ea typeface="Gineso Bold"/>
                <a:cs typeface="Gineso Bold"/>
                <a:sym typeface="Gineso Bold"/>
              </a:rPr>
              <a:t>"Lorem ipsum dolor sit amet, consectetur adipiscing elit.</a:t>
            </a:r>
          </a:p>
        </p:txBody>
      </p:sp>
      <p:sp>
        <p:nvSpPr>
          <p:cNvPr id="20" name="AutoShape 20"/>
          <p:cNvSpPr/>
          <p:nvPr/>
        </p:nvSpPr>
        <p:spPr>
          <a:xfrm>
            <a:off x="4667625" y="1266825"/>
            <a:ext cx="14430847" cy="0"/>
          </a:xfrm>
          <a:prstGeom prst="line">
            <a:avLst/>
          </a:prstGeom>
          <a:ln w="38100" cap="flat">
            <a:solidFill>
              <a:srgbClr val="861F41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466" t="-171" b="-3075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3365378" y="-1845195"/>
            <a:ext cx="6262140" cy="626214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973595" y="4891814"/>
            <a:ext cx="6262140" cy="626214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543189" y="9514640"/>
            <a:ext cx="2966249" cy="296624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159165" y="-2417272"/>
            <a:ext cx="3128835" cy="3128835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53150" y="631940"/>
            <a:ext cx="17000750" cy="9023120"/>
            <a:chOff x="0" y="0"/>
            <a:chExt cx="4477564" cy="237646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477564" cy="2376460"/>
            </a:xfrm>
            <a:custGeom>
              <a:avLst/>
              <a:gdLst/>
              <a:ahLst/>
              <a:cxnLst/>
              <a:rect l="l" t="t" r="r" b="b"/>
              <a:pathLst>
                <a:path w="4477564" h="2376460">
                  <a:moveTo>
                    <a:pt x="0" y="0"/>
                  </a:moveTo>
                  <a:lnTo>
                    <a:pt x="4477564" y="0"/>
                  </a:lnTo>
                  <a:lnTo>
                    <a:pt x="4477564" y="2376460"/>
                  </a:lnTo>
                  <a:lnTo>
                    <a:pt x="0" y="23764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477564" cy="2414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028700" y="1028700"/>
            <a:ext cx="2347822" cy="505065"/>
          </a:xfrm>
          <a:custGeom>
            <a:avLst/>
            <a:gdLst/>
            <a:ahLst/>
            <a:cxnLst/>
            <a:rect l="l" t="t" r="r" b="b"/>
            <a:pathLst>
              <a:path w="2347822" h="505065">
                <a:moveTo>
                  <a:pt x="0" y="0"/>
                </a:moveTo>
                <a:lnTo>
                  <a:pt x="2347822" y="0"/>
                </a:lnTo>
                <a:lnTo>
                  <a:pt x="2347822" y="505065"/>
                </a:lnTo>
                <a:lnTo>
                  <a:pt x="0" y="5050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AutoShape 19"/>
          <p:cNvSpPr/>
          <p:nvPr/>
        </p:nvSpPr>
        <p:spPr>
          <a:xfrm>
            <a:off x="6572629" y="1837328"/>
            <a:ext cx="0" cy="7116963"/>
          </a:xfrm>
          <a:prstGeom prst="line">
            <a:avLst/>
          </a:prstGeom>
          <a:ln w="38100" cap="flat">
            <a:solidFill>
              <a:srgbClr val="861F4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6934200" y="2256903"/>
            <a:ext cx="882148" cy="480771"/>
          </a:xfrm>
          <a:custGeom>
            <a:avLst/>
            <a:gdLst/>
            <a:ahLst/>
            <a:cxnLst/>
            <a:rect l="l" t="t" r="r" b="b"/>
            <a:pathLst>
              <a:path w="882148" h="480771">
                <a:moveTo>
                  <a:pt x="0" y="0"/>
                </a:moveTo>
                <a:lnTo>
                  <a:pt x="882148" y="0"/>
                </a:lnTo>
                <a:lnTo>
                  <a:pt x="882148" y="480771"/>
                </a:lnTo>
                <a:lnTo>
                  <a:pt x="0" y="4807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423002" y="2049780"/>
            <a:ext cx="4788057" cy="1310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9600" b="1">
                <a:solidFill>
                  <a:srgbClr val="861F41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Agenda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065121" y="1835793"/>
            <a:ext cx="8399334" cy="7194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14"/>
              </a:lnSpc>
            </a:pPr>
            <a:r>
              <a:rPr lang="en-US" sz="4300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Elements of a Degree</a:t>
            </a:r>
          </a:p>
          <a:p>
            <a:pPr algn="l">
              <a:lnSpc>
                <a:spcPts val="8214"/>
              </a:lnSpc>
            </a:pPr>
            <a:r>
              <a:rPr lang="en-US" sz="4300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Program Requirements</a:t>
            </a:r>
          </a:p>
          <a:p>
            <a:pPr algn="l">
              <a:lnSpc>
                <a:spcPts val="8214"/>
              </a:lnSpc>
            </a:pPr>
            <a:r>
              <a:rPr lang="en-US" sz="4300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Pathways General Education</a:t>
            </a:r>
          </a:p>
          <a:p>
            <a:pPr algn="l">
              <a:lnSpc>
                <a:spcPts val="8214"/>
              </a:lnSpc>
            </a:pPr>
            <a:r>
              <a:rPr lang="en-US" sz="4300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Expected Credits</a:t>
            </a:r>
          </a:p>
          <a:p>
            <a:pPr algn="l">
              <a:lnSpc>
                <a:spcPts val="8214"/>
              </a:lnSpc>
            </a:pPr>
            <a:r>
              <a:rPr lang="en-US" sz="4300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ALEKS Placement Assessment</a:t>
            </a:r>
          </a:p>
          <a:p>
            <a:pPr algn="l">
              <a:lnSpc>
                <a:spcPts val="8214"/>
              </a:lnSpc>
            </a:pPr>
            <a:r>
              <a:rPr lang="en-US" sz="4300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Navigate Student Platform</a:t>
            </a:r>
          </a:p>
          <a:p>
            <a:pPr algn="l">
              <a:lnSpc>
                <a:spcPts val="8214"/>
              </a:lnSpc>
            </a:pPr>
            <a:r>
              <a:rPr lang="en-US" sz="4300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Departmental Information</a:t>
            </a:r>
          </a:p>
        </p:txBody>
      </p:sp>
      <p:sp>
        <p:nvSpPr>
          <p:cNvPr id="23" name="Freeform 23"/>
          <p:cNvSpPr/>
          <p:nvPr/>
        </p:nvSpPr>
        <p:spPr>
          <a:xfrm>
            <a:off x="6934200" y="3303015"/>
            <a:ext cx="882148" cy="480771"/>
          </a:xfrm>
          <a:custGeom>
            <a:avLst/>
            <a:gdLst/>
            <a:ahLst/>
            <a:cxnLst/>
            <a:rect l="l" t="t" r="r" b="b"/>
            <a:pathLst>
              <a:path w="882148" h="480771">
                <a:moveTo>
                  <a:pt x="0" y="0"/>
                </a:moveTo>
                <a:lnTo>
                  <a:pt x="882148" y="0"/>
                </a:lnTo>
                <a:lnTo>
                  <a:pt x="882148" y="480770"/>
                </a:lnTo>
                <a:lnTo>
                  <a:pt x="0" y="4807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6934200" y="4349126"/>
            <a:ext cx="882148" cy="480771"/>
          </a:xfrm>
          <a:custGeom>
            <a:avLst/>
            <a:gdLst/>
            <a:ahLst/>
            <a:cxnLst/>
            <a:rect l="l" t="t" r="r" b="b"/>
            <a:pathLst>
              <a:path w="882148" h="480771">
                <a:moveTo>
                  <a:pt x="0" y="0"/>
                </a:moveTo>
                <a:lnTo>
                  <a:pt x="882148" y="0"/>
                </a:lnTo>
                <a:lnTo>
                  <a:pt x="882148" y="480771"/>
                </a:lnTo>
                <a:lnTo>
                  <a:pt x="0" y="4807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6934200" y="5395238"/>
            <a:ext cx="882148" cy="480771"/>
          </a:xfrm>
          <a:custGeom>
            <a:avLst/>
            <a:gdLst/>
            <a:ahLst/>
            <a:cxnLst/>
            <a:rect l="l" t="t" r="r" b="b"/>
            <a:pathLst>
              <a:path w="882148" h="480771">
                <a:moveTo>
                  <a:pt x="0" y="0"/>
                </a:moveTo>
                <a:lnTo>
                  <a:pt x="882148" y="0"/>
                </a:lnTo>
                <a:lnTo>
                  <a:pt x="882148" y="480770"/>
                </a:lnTo>
                <a:lnTo>
                  <a:pt x="0" y="4807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6934200" y="6441349"/>
            <a:ext cx="882148" cy="480771"/>
          </a:xfrm>
          <a:custGeom>
            <a:avLst/>
            <a:gdLst/>
            <a:ahLst/>
            <a:cxnLst/>
            <a:rect l="l" t="t" r="r" b="b"/>
            <a:pathLst>
              <a:path w="882148" h="480771">
                <a:moveTo>
                  <a:pt x="0" y="0"/>
                </a:moveTo>
                <a:lnTo>
                  <a:pt x="882148" y="0"/>
                </a:lnTo>
                <a:lnTo>
                  <a:pt x="882148" y="480771"/>
                </a:lnTo>
                <a:lnTo>
                  <a:pt x="0" y="4807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6934200" y="7487461"/>
            <a:ext cx="882148" cy="480771"/>
          </a:xfrm>
          <a:custGeom>
            <a:avLst/>
            <a:gdLst/>
            <a:ahLst/>
            <a:cxnLst/>
            <a:rect l="l" t="t" r="r" b="b"/>
            <a:pathLst>
              <a:path w="882148" h="480771">
                <a:moveTo>
                  <a:pt x="0" y="0"/>
                </a:moveTo>
                <a:lnTo>
                  <a:pt x="882148" y="0"/>
                </a:lnTo>
                <a:lnTo>
                  <a:pt x="882148" y="480770"/>
                </a:lnTo>
                <a:lnTo>
                  <a:pt x="0" y="4807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6934200" y="8533572"/>
            <a:ext cx="882148" cy="480771"/>
          </a:xfrm>
          <a:custGeom>
            <a:avLst/>
            <a:gdLst/>
            <a:ahLst/>
            <a:cxnLst/>
            <a:rect l="l" t="t" r="r" b="b"/>
            <a:pathLst>
              <a:path w="882148" h="480771">
                <a:moveTo>
                  <a:pt x="0" y="0"/>
                </a:moveTo>
                <a:lnTo>
                  <a:pt x="882148" y="0"/>
                </a:lnTo>
                <a:lnTo>
                  <a:pt x="882148" y="480771"/>
                </a:lnTo>
                <a:lnTo>
                  <a:pt x="0" y="4807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721786">
            <a:off x="853027" y="3289908"/>
            <a:ext cx="5928007" cy="5967373"/>
          </a:xfrm>
          <a:custGeom>
            <a:avLst/>
            <a:gdLst/>
            <a:ahLst/>
            <a:cxnLst/>
            <a:rect l="l" t="t" r="r" b="b"/>
            <a:pathLst>
              <a:path w="5928007" h="5967373">
                <a:moveTo>
                  <a:pt x="0" y="0"/>
                </a:moveTo>
                <a:lnTo>
                  <a:pt x="5928006" y="0"/>
                </a:lnTo>
                <a:lnTo>
                  <a:pt x="5928006" y="5967373"/>
                </a:lnTo>
                <a:lnTo>
                  <a:pt x="0" y="59673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36" t="-50555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05" b="-930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3365378" y="-1845195"/>
            <a:ext cx="6262140" cy="626214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A4F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973595" y="4891814"/>
            <a:ext cx="6262140" cy="626214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A4F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543189" y="9514640"/>
            <a:ext cx="2966249" cy="296624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A4F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159165" y="-2417272"/>
            <a:ext cx="3128835" cy="3128835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A4F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43625" y="491520"/>
            <a:ext cx="17000750" cy="9023120"/>
            <a:chOff x="0" y="0"/>
            <a:chExt cx="4477564" cy="237646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477564" cy="2376460"/>
            </a:xfrm>
            <a:custGeom>
              <a:avLst/>
              <a:gdLst/>
              <a:ahLst/>
              <a:cxnLst/>
              <a:rect l="l" t="t" r="r" b="b"/>
              <a:pathLst>
                <a:path w="4477564" h="2376460">
                  <a:moveTo>
                    <a:pt x="0" y="0"/>
                  </a:moveTo>
                  <a:lnTo>
                    <a:pt x="4477564" y="0"/>
                  </a:lnTo>
                  <a:lnTo>
                    <a:pt x="4477564" y="2376460"/>
                  </a:lnTo>
                  <a:lnTo>
                    <a:pt x="0" y="23764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477564" cy="2414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558126" y="895780"/>
            <a:ext cx="13552748" cy="1310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9600" b="1">
                <a:solidFill>
                  <a:srgbClr val="861F41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Elements of a Degree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917741" y="8070509"/>
            <a:ext cx="10452519" cy="83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b="1">
                <a:solidFill>
                  <a:srgbClr val="861F41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A total of 120 credits is required for a degree in the College of Science at Virginia Tech.</a:t>
            </a:r>
          </a:p>
        </p:txBody>
      </p:sp>
      <p:sp>
        <p:nvSpPr>
          <p:cNvPr id="20" name="Freeform 20"/>
          <p:cNvSpPr/>
          <p:nvPr/>
        </p:nvSpPr>
        <p:spPr>
          <a:xfrm>
            <a:off x="15159165" y="8866430"/>
            <a:ext cx="2347822" cy="505065"/>
          </a:xfrm>
          <a:custGeom>
            <a:avLst/>
            <a:gdLst/>
            <a:ahLst/>
            <a:cxnLst/>
            <a:rect l="l" t="t" r="r" b="b"/>
            <a:pathLst>
              <a:path w="2347822" h="505065">
                <a:moveTo>
                  <a:pt x="0" y="0"/>
                </a:moveTo>
                <a:lnTo>
                  <a:pt x="2347822" y="0"/>
                </a:lnTo>
                <a:lnTo>
                  <a:pt x="2347822" y="505065"/>
                </a:lnTo>
                <a:lnTo>
                  <a:pt x="0" y="5050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>
            <a:off x="1219200" y="3021755"/>
            <a:ext cx="4910380" cy="4668387"/>
            <a:chOff x="0" y="0"/>
            <a:chExt cx="1293269" cy="12295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293269" cy="1229534"/>
            </a:xfrm>
            <a:custGeom>
              <a:avLst/>
              <a:gdLst/>
              <a:ahLst/>
              <a:cxnLst/>
              <a:rect l="l" t="t" r="r" b="b"/>
              <a:pathLst>
                <a:path w="1293269" h="1229534">
                  <a:moveTo>
                    <a:pt x="36263" y="0"/>
                  </a:moveTo>
                  <a:lnTo>
                    <a:pt x="1257006" y="0"/>
                  </a:lnTo>
                  <a:cubicBezTo>
                    <a:pt x="1266624" y="0"/>
                    <a:pt x="1275847" y="3821"/>
                    <a:pt x="1282648" y="10621"/>
                  </a:cubicBezTo>
                  <a:cubicBezTo>
                    <a:pt x="1289448" y="17422"/>
                    <a:pt x="1293269" y="26645"/>
                    <a:pt x="1293269" y="36263"/>
                  </a:cubicBezTo>
                  <a:lnTo>
                    <a:pt x="1293269" y="1193271"/>
                  </a:lnTo>
                  <a:cubicBezTo>
                    <a:pt x="1293269" y="1213299"/>
                    <a:pt x="1277033" y="1229534"/>
                    <a:pt x="1257006" y="1229534"/>
                  </a:cubicBezTo>
                  <a:lnTo>
                    <a:pt x="36263" y="1229534"/>
                  </a:lnTo>
                  <a:cubicBezTo>
                    <a:pt x="26645" y="1229534"/>
                    <a:pt x="17422" y="1225714"/>
                    <a:pt x="10621" y="1218913"/>
                  </a:cubicBezTo>
                  <a:cubicBezTo>
                    <a:pt x="3821" y="1212112"/>
                    <a:pt x="0" y="1202889"/>
                    <a:pt x="0" y="1193271"/>
                  </a:cubicBezTo>
                  <a:lnTo>
                    <a:pt x="0" y="36263"/>
                  </a:lnTo>
                  <a:cubicBezTo>
                    <a:pt x="0" y="26645"/>
                    <a:pt x="3821" y="17422"/>
                    <a:pt x="10621" y="10621"/>
                  </a:cubicBezTo>
                  <a:cubicBezTo>
                    <a:pt x="17422" y="3821"/>
                    <a:pt x="26645" y="0"/>
                    <a:pt x="36263" y="0"/>
                  </a:cubicBezTo>
                  <a:close/>
                </a:path>
              </a:pathLst>
            </a:custGeom>
            <a:solidFill>
              <a:srgbClr val="861F41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104775"/>
              <a:ext cx="1293269" cy="11247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9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462308" y="3951732"/>
            <a:ext cx="4474027" cy="104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b="1" spc="-48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PATHWAYS</a:t>
            </a:r>
          </a:p>
          <a:p>
            <a:pPr algn="ctr">
              <a:lnSpc>
                <a:spcPts val="4160"/>
              </a:lnSpc>
            </a:pPr>
            <a:r>
              <a:rPr lang="en-US" sz="3200" b="1" spc="-48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GENERAL EDUCATION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80043" y="5226606"/>
            <a:ext cx="4788694" cy="1756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0"/>
              </a:lnSpc>
            </a:pPr>
            <a:r>
              <a:rPr lang="en-US" sz="2700" spc="-40">
                <a:solidFill>
                  <a:srgbClr val="FFFFFF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General Education requirements that all VT students complete regardless of major.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3009996" y="2356479"/>
            <a:ext cx="1328788" cy="1328788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D7D2CB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95250"/>
              <a:ext cx="812800" cy="717550"/>
            </a:xfrm>
            <a:prstGeom prst="rect">
              <a:avLst/>
            </a:prstGeom>
          </p:spPr>
          <p:txBody>
            <a:bodyPr lIns="26959" tIns="26959" rIns="26959" bIns="26959" rtlCol="0" anchor="ctr"/>
            <a:lstStyle/>
            <a:p>
              <a:pPr marL="0" lvl="0" indent="0" algn="ctr">
                <a:lnSpc>
                  <a:spcPts val="7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3117371" y="2554144"/>
            <a:ext cx="1114038" cy="1171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25"/>
              </a:lnSpc>
            </a:pPr>
            <a:r>
              <a:rPr lang="en-US" sz="9250" b="1" spc="-740">
                <a:solidFill>
                  <a:srgbClr val="861F41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1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6688810" y="3021755"/>
            <a:ext cx="4910380" cy="4668387"/>
            <a:chOff x="0" y="0"/>
            <a:chExt cx="1293269" cy="1229534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293269" cy="1229534"/>
            </a:xfrm>
            <a:custGeom>
              <a:avLst/>
              <a:gdLst/>
              <a:ahLst/>
              <a:cxnLst/>
              <a:rect l="l" t="t" r="r" b="b"/>
              <a:pathLst>
                <a:path w="1293269" h="1229534">
                  <a:moveTo>
                    <a:pt x="36263" y="0"/>
                  </a:moveTo>
                  <a:lnTo>
                    <a:pt x="1257006" y="0"/>
                  </a:lnTo>
                  <a:cubicBezTo>
                    <a:pt x="1266624" y="0"/>
                    <a:pt x="1275847" y="3821"/>
                    <a:pt x="1282648" y="10621"/>
                  </a:cubicBezTo>
                  <a:cubicBezTo>
                    <a:pt x="1289448" y="17422"/>
                    <a:pt x="1293269" y="26645"/>
                    <a:pt x="1293269" y="36263"/>
                  </a:cubicBezTo>
                  <a:lnTo>
                    <a:pt x="1293269" y="1193271"/>
                  </a:lnTo>
                  <a:cubicBezTo>
                    <a:pt x="1293269" y="1213299"/>
                    <a:pt x="1277033" y="1229534"/>
                    <a:pt x="1257006" y="1229534"/>
                  </a:cubicBezTo>
                  <a:lnTo>
                    <a:pt x="36263" y="1229534"/>
                  </a:lnTo>
                  <a:cubicBezTo>
                    <a:pt x="26645" y="1229534"/>
                    <a:pt x="17422" y="1225714"/>
                    <a:pt x="10621" y="1218913"/>
                  </a:cubicBezTo>
                  <a:cubicBezTo>
                    <a:pt x="3821" y="1212112"/>
                    <a:pt x="0" y="1202889"/>
                    <a:pt x="0" y="1193271"/>
                  </a:cubicBezTo>
                  <a:lnTo>
                    <a:pt x="0" y="36263"/>
                  </a:lnTo>
                  <a:cubicBezTo>
                    <a:pt x="0" y="26645"/>
                    <a:pt x="3821" y="17422"/>
                    <a:pt x="10621" y="10621"/>
                  </a:cubicBezTo>
                  <a:cubicBezTo>
                    <a:pt x="17422" y="3821"/>
                    <a:pt x="26645" y="0"/>
                    <a:pt x="36263" y="0"/>
                  </a:cubicBezTo>
                  <a:close/>
                </a:path>
              </a:pathLst>
            </a:custGeom>
            <a:solidFill>
              <a:srgbClr val="CA4F00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104775"/>
              <a:ext cx="1293269" cy="11247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9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8479606" y="2368004"/>
            <a:ext cx="1328788" cy="1305738"/>
            <a:chOff x="0" y="0"/>
            <a:chExt cx="513522" cy="504614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513522" cy="504614"/>
            </a:xfrm>
            <a:custGeom>
              <a:avLst/>
              <a:gdLst/>
              <a:ahLst/>
              <a:cxnLst/>
              <a:rect l="l" t="t" r="r" b="b"/>
              <a:pathLst>
                <a:path w="513522" h="504614">
                  <a:moveTo>
                    <a:pt x="134005" y="0"/>
                  </a:moveTo>
                  <a:lnTo>
                    <a:pt x="379517" y="0"/>
                  </a:lnTo>
                  <a:cubicBezTo>
                    <a:pt x="453525" y="0"/>
                    <a:pt x="513522" y="59996"/>
                    <a:pt x="513522" y="134005"/>
                  </a:cubicBezTo>
                  <a:lnTo>
                    <a:pt x="513522" y="370609"/>
                  </a:lnTo>
                  <a:cubicBezTo>
                    <a:pt x="513522" y="406149"/>
                    <a:pt x="499403" y="440234"/>
                    <a:pt x="474272" y="465364"/>
                  </a:cubicBezTo>
                  <a:cubicBezTo>
                    <a:pt x="449142" y="490495"/>
                    <a:pt x="415057" y="504614"/>
                    <a:pt x="379517" y="504614"/>
                  </a:cubicBezTo>
                  <a:lnTo>
                    <a:pt x="134005" y="504614"/>
                  </a:lnTo>
                  <a:cubicBezTo>
                    <a:pt x="59996" y="504614"/>
                    <a:pt x="0" y="444618"/>
                    <a:pt x="0" y="370609"/>
                  </a:cubicBezTo>
                  <a:lnTo>
                    <a:pt x="0" y="134005"/>
                  </a:lnTo>
                  <a:cubicBezTo>
                    <a:pt x="0" y="59996"/>
                    <a:pt x="59996" y="0"/>
                    <a:pt x="134005" y="0"/>
                  </a:cubicBezTo>
                  <a:close/>
                </a:path>
              </a:pathLst>
            </a:custGeom>
            <a:solidFill>
              <a:srgbClr val="D7D2CB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95250"/>
              <a:ext cx="513522" cy="409364"/>
            </a:xfrm>
            <a:prstGeom prst="rect">
              <a:avLst/>
            </a:prstGeom>
          </p:spPr>
          <p:txBody>
            <a:bodyPr lIns="26959" tIns="26959" rIns="26959" bIns="26959" rtlCol="0" anchor="ctr"/>
            <a:lstStyle/>
            <a:p>
              <a:pPr marL="0" lvl="0" indent="0" algn="ctr">
                <a:lnSpc>
                  <a:spcPts val="7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8586981" y="2554144"/>
            <a:ext cx="1114038" cy="1171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25"/>
              </a:lnSpc>
            </a:pPr>
            <a:r>
              <a:rPr lang="en-US" sz="9250" b="1" spc="-740">
                <a:solidFill>
                  <a:srgbClr val="CA4F00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2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839027" y="3951732"/>
            <a:ext cx="4627685" cy="104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b="1" spc="-48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MAJOR</a:t>
            </a:r>
          </a:p>
          <a:p>
            <a:pPr algn="ctr">
              <a:lnSpc>
                <a:spcPts val="4160"/>
              </a:lnSpc>
            </a:pPr>
            <a:r>
              <a:rPr lang="en-US" sz="3200" b="1" spc="-48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REQUIREMENTS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127037" y="5007531"/>
            <a:ext cx="3913960" cy="2194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0"/>
              </a:lnSpc>
            </a:pPr>
            <a:r>
              <a:rPr lang="en-US" sz="2700" spc="-40">
                <a:solidFill>
                  <a:srgbClr val="FFFFFF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Courses required for your particular major. May include specific courses to be used for Pathways requirements.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12158420" y="3021755"/>
            <a:ext cx="4910380" cy="4668387"/>
            <a:chOff x="0" y="0"/>
            <a:chExt cx="1293269" cy="1229534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293269" cy="1229534"/>
            </a:xfrm>
            <a:custGeom>
              <a:avLst/>
              <a:gdLst/>
              <a:ahLst/>
              <a:cxnLst/>
              <a:rect l="l" t="t" r="r" b="b"/>
              <a:pathLst>
                <a:path w="1293269" h="1229534">
                  <a:moveTo>
                    <a:pt x="36263" y="0"/>
                  </a:moveTo>
                  <a:lnTo>
                    <a:pt x="1257006" y="0"/>
                  </a:lnTo>
                  <a:cubicBezTo>
                    <a:pt x="1266624" y="0"/>
                    <a:pt x="1275847" y="3821"/>
                    <a:pt x="1282648" y="10621"/>
                  </a:cubicBezTo>
                  <a:cubicBezTo>
                    <a:pt x="1289448" y="17422"/>
                    <a:pt x="1293269" y="26645"/>
                    <a:pt x="1293269" y="36263"/>
                  </a:cubicBezTo>
                  <a:lnTo>
                    <a:pt x="1293269" y="1193271"/>
                  </a:lnTo>
                  <a:cubicBezTo>
                    <a:pt x="1293269" y="1213299"/>
                    <a:pt x="1277033" y="1229534"/>
                    <a:pt x="1257006" y="1229534"/>
                  </a:cubicBezTo>
                  <a:lnTo>
                    <a:pt x="36263" y="1229534"/>
                  </a:lnTo>
                  <a:cubicBezTo>
                    <a:pt x="26645" y="1229534"/>
                    <a:pt x="17422" y="1225714"/>
                    <a:pt x="10621" y="1218913"/>
                  </a:cubicBezTo>
                  <a:cubicBezTo>
                    <a:pt x="3821" y="1212112"/>
                    <a:pt x="0" y="1202889"/>
                    <a:pt x="0" y="1193271"/>
                  </a:cubicBezTo>
                  <a:lnTo>
                    <a:pt x="0" y="36263"/>
                  </a:lnTo>
                  <a:cubicBezTo>
                    <a:pt x="0" y="26645"/>
                    <a:pt x="3821" y="17422"/>
                    <a:pt x="10621" y="10621"/>
                  </a:cubicBezTo>
                  <a:cubicBezTo>
                    <a:pt x="17422" y="3821"/>
                    <a:pt x="26645" y="0"/>
                    <a:pt x="36263" y="0"/>
                  </a:cubicBezTo>
                  <a:close/>
                </a:path>
              </a:pathLst>
            </a:custGeom>
            <a:solidFill>
              <a:srgbClr val="75787B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104775"/>
              <a:ext cx="1293269" cy="11247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99"/>
                </a:lnSpc>
              </a:pPr>
              <a:endParaRPr/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12334430" y="5030867"/>
            <a:ext cx="4558359" cy="2147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2"/>
              </a:lnSpc>
            </a:pPr>
            <a:r>
              <a:rPr lang="en-US" sz="2625" spc="-39">
                <a:solidFill>
                  <a:srgbClr val="FFFFFF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Courses that do not satisfy major requirements or Pathways requirements.  Count toward your total credit requirement.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13949216" y="2368004"/>
            <a:ext cx="1328788" cy="1305738"/>
            <a:chOff x="0" y="0"/>
            <a:chExt cx="513522" cy="504614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513522" cy="504614"/>
            </a:xfrm>
            <a:custGeom>
              <a:avLst/>
              <a:gdLst/>
              <a:ahLst/>
              <a:cxnLst/>
              <a:rect l="l" t="t" r="r" b="b"/>
              <a:pathLst>
                <a:path w="513522" h="504614">
                  <a:moveTo>
                    <a:pt x="134005" y="0"/>
                  </a:moveTo>
                  <a:lnTo>
                    <a:pt x="379517" y="0"/>
                  </a:lnTo>
                  <a:cubicBezTo>
                    <a:pt x="453525" y="0"/>
                    <a:pt x="513522" y="59996"/>
                    <a:pt x="513522" y="134005"/>
                  </a:cubicBezTo>
                  <a:lnTo>
                    <a:pt x="513522" y="370609"/>
                  </a:lnTo>
                  <a:cubicBezTo>
                    <a:pt x="513522" y="406149"/>
                    <a:pt x="499403" y="440234"/>
                    <a:pt x="474272" y="465364"/>
                  </a:cubicBezTo>
                  <a:cubicBezTo>
                    <a:pt x="449142" y="490495"/>
                    <a:pt x="415057" y="504614"/>
                    <a:pt x="379517" y="504614"/>
                  </a:cubicBezTo>
                  <a:lnTo>
                    <a:pt x="134005" y="504614"/>
                  </a:lnTo>
                  <a:cubicBezTo>
                    <a:pt x="59996" y="504614"/>
                    <a:pt x="0" y="444618"/>
                    <a:pt x="0" y="370609"/>
                  </a:cubicBezTo>
                  <a:lnTo>
                    <a:pt x="0" y="134005"/>
                  </a:lnTo>
                  <a:cubicBezTo>
                    <a:pt x="0" y="59996"/>
                    <a:pt x="59996" y="0"/>
                    <a:pt x="134005" y="0"/>
                  </a:cubicBezTo>
                  <a:close/>
                </a:path>
              </a:pathLst>
            </a:custGeom>
            <a:solidFill>
              <a:srgbClr val="D7D2CB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95250"/>
              <a:ext cx="513522" cy="409364"/>
            </a:xfrm>
            <a:prstGeom prst="rect">
              <a:avLst/>
            </a:prstGeom>
          </p:spPr>
          <p:txBody>
            <a:bodyPr lIns="26959" tIns="26959" rIns="26959" bIns="26959" rtlCol="0" anchor="ctr"/>
            <a:lstStyle/>
            <a:p>
              <a:pPr marL="0" lvl="0" indent="0" algn="ctr">
                <a:lnSpc>
                  <a:spcPts val="7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14056591" y="2554144"/>
            <a:ext cx="1114038" cy="1171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25"/>
              </a:lnSpc>
            </a:pPr>
            <a:r>
              <a:rPr lang="en-US" sz="9250" b="1" spc="-740">
                <a:solidFill>
                  <a:srgbClr val="75787B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3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2744468" y="4137228"/>
            <a:ext cx="3793993" cy="52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b="1" spc="-48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FREE ELECTIVES</a:t>
            </a:r>
          </a:p>
        </p:txBody>
      </p:sp>
      <p:sp>
        <p:nvSpPr>
          <p:cNvPr id="48" name="Freeform 48"/>
          <p:cNvSpPr/>
          <p:nvPr/>
        </p:nvSpPr>
        <p:spPr>
          <a:xfrm>
            <a:off x="17815896" y="2206420"/>
            <a:ext cx="390838" cy="390838"/>
          </a:xfrm>
          <a:custGeom>
            <a:avLst/>
            <a:gdLst/>
            <a:ahLst/>
            <a:cxnLst/>
            <a:rect l="l" t="t" r="r" b="b"/>
            <a:pathLst>
              <a:path w="390838" h="390838">
                <a:moveTo>
                  <a:pt x="0" y="0"/>
                </a:moveTo>
                <a:lnTo>
                  <a:pt x="390838" y="0"/>
                </a:lnTo>
                <a:lnTo>
                  <a:pt x="390838" y="390837"/>
                </a:lnTo>
                <a:lnTo>
                  <a:pt x="0" y="3908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61F4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592512" y="8139656"/>
            <a:ext cx="6262140" cy="626214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A4F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843342" y="9258300"/>
            <a:ext cx="2966249" cy="296624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A4F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623402" y="-1564418"/>
            <a:ext cx="3128835" cy="312883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A4F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-2700000">
            <a:off x="5984830" y="2949445"/>
            <a:ext cx="15805162" cy="3570601"/>
          </a:xfrm>
          <a:custGeom>
            <a:avLst/>
            <a:gdLst/>
            <a:ahLst/>
            <a:cxnLst/>
            <a:rect l="l" t="t" r="r" b="b"/>
            <a:pathLst>
              <a:path w="15805162" h="3570601">
                <a:moveTo>
                  <a:pt x="0" y="0"/>
                </a:moveTo>
                <a:lnTo>
                  <a:pt x="15805162" y="0"/>
                </a:lnTo>
                <a:lnTo>
                  <a:pt x="15805162" y="3570601"/>
                </a:lnTo>
                <a:lnTo>
                  <a:pt x="0" y="35706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721786">
            <a:off x="8605126" y="-1827678"/>
            <a:ext cx="10221749" cy="15332623"/>
          </a:xfrm>
          <a:custGeom>
            <a:avLst/>
            <a:gdLst/>
            <a:ahLst/>
            <a:cxnLst/>
            <a:rect l="l" t="t" r="r" b="b"/>
            <a:pathLst>
              <a:path w="10221749" h="15332623">
                <a:moveTo>
                  <a:pt x="0" y="0"/>
                </a:moveTo>
                <a:lnTo>
                  <a:pt x="10221748" y="0"/>
                </a:lnTo>
                <a:lnTo>
                  <a:pt x="10221748" y="15332623"/>
                </a:lnTo>
                <a:lnTo>
                  <a:pt x="0" y="153326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028700" y="1930050"/>
            <a:ext cx="7788057" cy="1436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620"/>
              </a:lnSpc>
            </a:pPr>
            <a:r>
              <a:rPr lang="en-US" sz="8300" b="1">
                <a:solidFill>
                  <a:srgbClr val="861F41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Course Details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3878556"/>
            <a:ext cx="7225131" cy="5296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87"/>
              </a:lnSpc>
            </a:pPr>
            <a:r>
              <a:rPr lang="en-US" sz="3347" b="1">
                <a:solidFill>
                  <a:srgbClr val="861F41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1000-2000 level classes</a:t>
            </a:r>
            <a:r>
              <a:rPr lang="en-US" sz="3347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 are introductory courses and should typically be taken in your first and second years. </a:t>
            </a:r>
          </a:p>
          <a:p>
            <a:pPr algn="l">
              <a:lnSpc>
                <a:spcPts val="4687"/>
              </a:lnSpc>
            </a:pPr>
            <a:endParaRPr lang="en-US" sz="3347">
              <a:solidFill>
                <a:srgbClr val="861F41"/>
              </a:solidFill>
              <a:latin typeface="Acherus Grotesque Regular"/>
              <a:ea typeface="Acherus Grotesque Regular"/>
              <a:cs typeface="Acherus Grotesque Regular"/>
              <a:sym typeface="Acherus Grotesque"/>
            </a:endParaRPr>
          </a:p>
          <a:p>
            <a:pPr algn="l">
              <a:lnSpc>
                <a:spcPts val="4687"/>
              </a:lnSpc>
            </a:pPr>
            <a:r>
              <a:rPr lang="en-US" sz="3347" b="1">
                <a:solidFill>
                  <a:srgbClr val="861F41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3000-4000 level classes</a:t>
            </a:r>
            <a:r>
              <a:rPr lang="en-US" sz="3347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 are upper-level classes and should typically be taken your third and fourth years.</a:t>
            </a:r>
          </a:p>
        </p:txBody>
      </p:sp>
      <p:sp>
        <p:nvSpPr>
          <p:cNvPr id="18" name="Freeform 18"/>
          <p:cNvSpPr/>
          <p:nvPr/>
        </p:nvSpPr>
        <p:spPr>
          <a:xfrm>
            <a:off x="1028700" y="1028700"/>
            <a:ext cx="2347822" cy="505065"/>
          </a:xfrm>
          <a:custGeom>
            <a:avLst/>
            <a:gdLst/>
            <a:ahLst/>
            <a:cxnLst/>
            <a:rect l="l" t="t" r="r" b="b"/>
            <a:pathLst>
              <a:path w="2347822" h="505065">
                <a:moveTo>
                  <a:pt x="0" y="0"/>
                </a:moveTo>
                <a:lnTo>
                  <a:pt x="2347822" y="0"/>
                </a:lnTo>
                <a:lnTo>
                  <a:pt x="2347822" y="505065"/>
                </a:lnTo>
                <a:lnTo>
                  <a:pt x="0" y="5050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61F4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592512" y="8139656"/>
            <a:ext cx="6262140" cy="626214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A4F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843342" y="9258300"/>
            <a:ext cx="2966249" cy="296624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A4F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623402" y="-1564418"/>
            <a:ext cx="3128835" cy="312883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A4F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-2700000">
            <a:off x="5984830" y="2949445"/>
            <a:ext cx="15805162" cy="3570601"/>
          </a:xfrm>
          <a:custGeom>
            <a:avLst/>
            <a:gdLst/>
            <a:ahLst/>
            <a:cxnLst/>
            <a:rect l="l" t="t" r="r" b="b"/>
            <a:pathLst>
              <a:path w="15805162" h="3570601">
                <a:moveTo>
                  <a:pt x="0" y="0"/>
                </a:moveTo>
                <a:lnTo>
                  <a:pt x="15805162" y="0"/>
                </a:lnTo>
                <a:lnTo>
                  <a:pt x="15805162" y="3570601"/>
                </a:lnTo>
                <a:lnTo>
                  <a:pt x="0" y="35706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721786">
            <a:off x="8605126" y="-1827678"/>
            <a:ext cx="10221749" cy="15332623"/>
          </a:xfrm>
          <a:custGeom>
            <a:avLst/>
            <a:gdLst/>
            <a:ahLst/>
            <a:cxnLst/>
            <a:rect l="l" t="t" r="r" b="b"/>
            <a:pathLst>
              <a:path w="10221749" h="15332623">
                <a:moveTo>
                  <a:pt x="0" y="0"/>
                </a:moveTo>
                <a:lnTo>
                  <a:pt x="10221748" y="0"/>
                </a:lnTo>
                <a:lnTo>
                  <a:pt x="10221748" y="15332623"/>
                </a:lnTo>
                <a:lnTo>
                  <a:pt x="0" y="153326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028700" y="1945824"/>
            <a:ext cx="7661494" cy="815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01"/>
              </a:lnSpc>
            </a:pPr>
            <a:r>
              <a:rPr lang="en-US" sz="4643" b="1">
                <a:solidFill>
                  <a:srgbClr val="861F41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Course Details Continued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87661" y="3221926"/>
            <a:ext cx="7003973" cy="6443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67"/>
              </a:lnSpc>
            </a:pPr>
            <a:r>
              <a:rPr lang="en-US" sz="3047" b="1">
                <a:solidFill>
                  <a:srgbClr val="861F41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Full-time enrollment requires a minimum of 12 credits per semester</a:t>
            </a:r>
            <a:r>
              <a:rPr lang="en-US" sz="3047">
                <a:solidFill>
                  <a:srgbClr val="861F41"/>
                </a:solidFill>
                <a:latin typeface="Acherus Grotesque Light"/>
                <a:ea typeface="Acherus Grotesque Light"/>
                <a:cs typeface="Acherus Grotesque Light"/>
                <a:sym typeface="Acherus Grotesque Light"/>
              </a:rPr>
              <a:t> </a:t>
            </a:r>
            <a:r>
              <a:rPr lang="en-US" sz="3047" i="1">
                <a:solidFill>
                  <a:srgbClr val="861F41"/>
                </a:solidFill>
                <a:latin typeface="Acherus Grotesque Italics"/>
                <a:ea typeface="Acherus Grotesque Italics"/>
                <a:cs typeface="Acherus Grotesque Italics"/>
                <a:sym typeface="Acherus Grotesque Italics"/>
              </a:rPr>
              <a:t>(This is </a:t>
            </a:r>
            <a:r>
              <a:rPr lang="en-US" sz="3047" b="1" i="1" u="sng">
                <a:solidFill>
                  <a:srgbClr val="861F41"/>
                </a:solidFill>
                <a:latin typeface="Acherus Grotesque Bold Italics"/>
                <a:ea typeface="Acherus Grotesque Bold Italics"/>
                <a:cs typeface="Acherus Grotesque Bold Italics"/>
                <a:sym typeface="Acherus Grotesque Bold Italics"/>
              </a:rPr>
              <a:t>VERY</a:t>
            </a:r>
            <a:r>
              <a:rPr lang="en-US" sz="3047" i="1">
                <a:solidFill>
                  <a:srgbClr val="861F41"/>
                </a:solidFill>
                <a:latin typeface="Acherus Grotesque Italics"/>
                <a:ea typeface="Acherus Grotesque Italics"/>
                <a:cs typeface="Acherus Grotesque Italics"/>
                <a:sym typeface="Acherus Grotesque Italics"/>
              </a:rPr>
              <a:t> important if you are using financial aid, living on campus, are an international student, are a student athlete, and possibly more!)</a:t>
            </a:r>
          </a:p>
          <a:p>
            <a:pPr algn="l">
              <a:lnSpc>
                <a:spcPts val="4267"/>
              </a:lnSpc>
            </a:pPr>
            <a:endParaRPr lang="en-US" sz="3047" i="1">
              <a:solidFill>
                <a:srgbClr val="861F41"/>
              </a:solidFill>
              <a:latin typeface="Acherus Grotesque Italics"/>
              <a:ea typeface="Acherus Grotesque Italics"/>
              <a:cs typeface="Acherus Grotesque Italics"/>
              <a:sym typeface="Acherus Grotesque Italics"/>
            </a:endParaRPr>
          </a:p>
          <a:p>
            <a:pPr algn="l">
              <a:lnSpc>
                <a:spcPts val="4267"/>
              </a:lnSpc>
            </a:pPr>
            <a:r>
              <a:rPr lang="en-US" sz="3047" i="1">
                <a:solidFill>
                  <a:srgbClr val="861F41"/>
                </a:solidFill>
                <a:latin typeface="Acherus Grotesque Italics"/>
                <a:ea typeface="Acherus Grotesque Italics"/>
                <a:cs typeface="Acherus Grotesque Italics"/>
                <a:sym typeface="Acherus Grotesque Italics"/>
              </a:rPr>
              <a:t>Some State of Virginia or Virginia Tech specific scholarships may require you to complete a minimum of 30 credits in an academic year.</a:t>
            </a:r>
          </a:p>
          <a:p>
            <a:pPr algn="l">
              <a:lnSpc>
                <a:spcPts val="4687"/>
              </a:lnSpc>
            </a:pPr>
            <a:endParaRPr lang="en-US" sz="3047" i="1">
              <a:solidFill>
                <a:srgbClr val="861F41"/>
              </a:solidFill>
              <a:latin typeface="Acherus Grotesque Italics"/>
              <a:ea typeface="Acherus Grotesque Italics"/>
              <a:cs typeface="Acherus Grotesque Italics"/>
              <a:sym typeface="Acherus Grotesque Itali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028700" y="1028700"/>
            <a:ext cx="2347822" cy="505065"/>
          </a:xfrm>
          <a:custGeom>
            <a:avLst/>
            <a:gdLst/>
            <a:ahLst/>
            <a:cxnLst/>
            <a:rect l="l" t="t" r="r" b="b"/>
            <a:pathLst>
              <a:path w="2347822" h="505065">
                <a:moveTo>
                  <a:pt x="0" y="0"/>
                </a:moveTo>
                <a:lnTo>
                  <a:pt x="2347822" y="0"/>
                </a:lnTo>
                <a:lnTo>
                  <a:pt x="2347822" y="505065"/>
                </a:lnTo>
                <a:lnTo>
                  <a:pt x="0" y="5050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61F4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592512" y="8139656"/>
            <a:ext cx="6262140" cy="626214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A4F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840608" y="9258300"/>
            <a:ext cx="2966249" cy="296624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A4F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623402" y="-1564418"/>
            <a:ext cx="3128835" cy="312883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A4F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-2700000">
            <a:off x="5984830" y="2949445"/>
            <a:ext cx="15805162" cy="3570601"/>
          </a:xfrm>
          <a:custGeom>
            <a:avLst/>
            <a:gdLst/>
            <a:ahLst/>
            <a:cxnLst/>
            <a:rect l="l" t="t" r="r" b="b"/>
            <a:pathLst>
              <a:path w="15805162" h="3570601">
                <a:moveTo>
                  <a:pt x="0" y="0"/>
                </a:moveTo>
                <a:lnTo>
                  <a:pt x="15805162" y="0"/>
                </a:lnTo>
                <a:lnTo>
                  <a:pt x="15805162" y="3570601"/>
                </a:lnTo>
                <a:lnTo>
                  <a:pt x="0" y="35706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721786">
            <a:off x="8605126" y="-1827678"/>
            <a:ext cx="10221749" cy="15332623"/>
          </a:xfrm>
          <a:custGeom>
            <a:avLst/>
            <a:gdLst/>
            <a:ahLst/>
            <a:cxnLst/>
            <a:rect l="l" t="t" r="r" b="b"/>
            <a:pathLst>
              <a:path w="10221749" h="15332623">
                <a:moveTo>
                  <a:pt x="0" y="0"/>
                </a:moveTo>
                <a:lnTo>
                  <a:pt x="10221748" y="0"/>
                </a:lnTo>
                <a:lnTo>
                  <a:pt x="10221748" y="15332623"/>
                </a:lnTo>
                <a:lnTo>
                  <a:pt x="0" y="153326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028700" y="409868"/>
            <a:ext cx="2347822" cy="505065"/>
          </a:xfrm>
          <a:custGeom>
            <a:avLst/>
            <a:gdLst/>
            <a:ahLst/>
            <a:cxnLst/>
            <a:rect l="l" t="t" r="r" b="b"/>
            <a:pathLst>
              <a:path w="2347822" h="505065">
                <a:moveTo>
                  <a:pt x="0" y="0"/>
                </a:moveTo>
                <a:lnTo>
                  <a:pt x="2347822" y="0"/>
                </a:lnTo>
                <a:lnTo>
                  <a:pt x="2347822" y="505066"/>
                </a:lnTo>
                <a:lnTo>
                  <a:pt x="0" y="5050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302248" y="5983485"/>
            <a:ext cx="6534794" cy="2306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In your first semester,</a:t>
            </a:r>
          </a:p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we recommend 15-17 credits. We will talk individually about </a:t>
            </a:r>
            <a:r>
              <a:rPr lang="en-US" sz="3299" b="1">
                <a:solidFill>
                  <a:srgbClr val="861F41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the right fit for</a:t>
            </a:r>
            <a:r>
              <a:rPr lang="en-US" sz="3299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 </a:t>
            </a:r>
            <a:r>
              <a:rPr lang="en-US" sz="3299" b="1">
                <a:solidFill>
                  <a:srgbClr val="861F41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you</a:t>
            </a:r>
            <a:r>
              <a:rPr lang="en-US" sz="3299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38898" y="1255106"/>
            <a:ext cx="7661494" cy="815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01"/>
              </a:lnSpc>
            </a:pPr>
            <a:r>
              <a:rPr lang="en-US" sz="4643" b="1">
                <a:solidFill>
                  <a:srgbClr val="861F41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Course Details Continued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426293" y="2378934"/>
            <a:ext cx="8286704" cy="3459699"/>
            <a:chOff x="0" y="0"/>
            <a:chExt cx="11048939" cy="461293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048939" cy="4612932"/>
            </a:xfrm>
            <a:custGeom>
              <a:avLst/>
              <a:gdLst/>
              <a:ahLst/>
              <a:cxnLst/>
              <a:rect l="l" t="t" r="r" b="b"/>
              <a:pathLst>
                <a:path w="11048939" h="4612932">
                  <a:moveTo>
                    <a:pt x="0" y="0"/>
                  </a:moveTo>
                  <a:lnTo>
                    <a:pt x="11048939" y="0"/>
                  </a:lnTo>
                  <a:lnTo>
                    <a:pt x="11048939" y="4612932"/>
                  </a:lnTo>
                  <a:lnTo>
                    <a:pt x="0" y="46129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21" name="Group 21"/>
            <p:cNvGrpSpPr/>
            <p:nvPr/>
          </p:nvGrpSpPr>
          <p:grpSpPr>
            <a:xfrm>
              <a:off x="1023165" y="396707"/>
              <a:ext cx="4135213" cy="3581339"/>
              <a:chOff x="0" y="0"/>
              <a:chExt cx="816832" cy="70742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6832" cy="707425"/>
              </a:xfrm>
              <a:custGeom>
                <a:avLst/>
                <a:gdLst/>
                <a:ahLst/>
                <a:cxnLst/>
                <a:rect l="l" t="t" r="r" b="b"/>
                <a:pathLst>
                  <a:path w="816832" h="707425">
                    <a:moveTo>
                      <a:pt x="0" y="0"/>
                    </a:moveTo>
                    <a:lnTo>
                      <a:pt x="816832" y="0"/>
                    </a:lnTo>
                    <a:lnTo>
                      <a:pt x="816832" y="707425"/>
                    </a:lnTo>
                    <a:lnTo>
                      <a:pt x="0" y="707425"/>
                    </a:lnTo>
                    <a:close/>
                  </a:path>
                </a:pathLst>
              </a:custGeom>
              <a:solidFill>
                <a:srgbClr val="CA4F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816832" cy="745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 rot="4295534">
              <a:off x="2526114" y="248927"/>
              <a:ext cx="1217253" cy="3490331"/>
            </a:xfrm>
            <a:custGeom>
              <a:avLst/>
              <a:gdLst/>
              <a:ahLst/>
              <a:cxnLst/>
              <a:rect l="l" t="t" r="r" b="b"/>
              <a:pathLst>
                <a:path w="1217253" h="3490331">
                  <a:moveTo>
                    <a:pt x="0" y="0"/>
                  </a:moveTo>
                  <a:lnTo>
                    <a:pt x="1217252" y="0"/>
                  </a:lnTo>
                  <a:lnTo>
                    <a:pt x="1217252" y="3490331"/>
                  </a:lnTo>
                  <a:lnTo>
                    <a:pt x="0" y="3490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25" name="Group 25"/>
            <p:cNvGrpSpPr/>
            <p:nvPr/>
          </p:nvGrpSpPr>
          <p:grpSpPr>
            <a:xfrm>
              <a:off x="5158378" y="1507474"/>
              <a:ext cx="1673731" cy="1383763"/>
              <a:chOff x="0" y="0"/>
              <a:chExt cx="330613" cy="273336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330613" cy="273336"/>
              </a:xfrm>
              <a:custGeom>
                <a:avLst/>
                <a:gdLst/>
                <a:ahLst/>
                <a:cxnLst/>
                <a:rect l="l" t="t" r="r" b="b"/>
                <a:pathLst>
                  <a:path w="330613" h="273336">
                    <a:moveTo>
                      <a:pt x="0" y="0"/>
                    </a:moveTo>
                    <a:lnTo>
                      <a:pt x="330613" y="0"/>
                    </a:lnTo>
                    <a:lnTo>
                      <a:pt x="330613" y="273336"/>
                    </a:lnTo>
                    <a:lnTo>
                      <a:pt x="0" y="273336"/>
                    </a:lnTo>
                    <a:close/>
                  </a:path>
                </a:pathLst>
              </a:custGeom>
              <a:solidFill>
                <a:srgbClr val="CA4F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330613" cy="3114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5288995" y="1867157"/>
              <a:ext cx="1543114" cy="839068"/>
            </a:xfrm>
            <a:custGeom>
              <a:avLst/>
              <a:gdLst/>
              <a:ahLst/>
              <a:cxnLst/>
              <a:rect l="l" t="t" r="r" b="b"/>
              <a:pathLst>
                <a:path w="1543114" h="839068">
                  <a:moveTo>
                    <a:pt x="0" y="0"/>
                  </a:moveTo>
                  <a:lnTo>
                    <a:pt x="1543114" y="0"/>
                  </a:lnTo>
                  <a:lnTo>
                    <a:pt x="1543114" y="839068"/>
                  </a:lnTo>
                  <a:lnTo>
                    <a:pt x="0" y="8390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7048009" y="1304274"/>
              <a:ext cx="2910474" cy="1914364"/>
              <a:chOff x="0" y="0"/>
              <a:chExt cx="574908" cy="378146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574908" cy="378146"/>
              </a:xfrm>
              <a:custGeom>
                <a:avLst/>
                <a:gdLst/>
                <a:ahLst/>
                <a:cxnLst/>
                <a:rect l="l" t="t" r="r" b="b"/>
                <a:pathLst>
                  <a:path w="574908" h="378146">
                    <a:moveTo>
                      <a:pt x="0" y="0"/>
                    </a:moveTo>
                    <a:lnTo>
                      <a:pt x="574908" y="0"/>
                    </a:lnTo>
                    <a:lnTo>
                      <a:pt x="574908" y="378146"/>
                    </a:lnTo>
                    <a:lnTo>
                      <a:pt x="0" y="378146"/>
                    </a:lnTo>
                    <a:close/>
                  </a:path>
                </a:pathLst>
              </a:custGeom>
              <a:solidFill>
                <a:srgbClr val="CA4F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38100"/>
                <a:ext cx="574908" cy="4162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1225402" y="603386"/>
              <a:ext cx="3818677" cy="11275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3200" b="1">
                  <a:solidFill>
                    <a:srgbClr val="FFFFFF"/>
                  </a:solidFill>
                  <a:latin typeface="Acherus Grotesque Bold"/>
                  <a:ea typeface="Acherus Grotesque Bold"/>
                  <a:cs typeface="Acherus Grotesque Bold"/>
                  <a:sym typeface="Acherus Grotesque Bold"/>
                </a:rPr>
                <a:t>120 total</a:t>
              </a:r>
            </a:p>
            <a:p>
              <a:pPr algn="ctr">
                <a:lnSpc>
                  <a:spcPts val="3200"/>
                </a:lnSpc>
              </a:pPr>
              <a:r>
                <a:rPr lang="en-US" sz="3200" b="1">
                  <a:solidFill>
                    <a:srgbClr val="FFFFFF"/>
                  </a:solidFill>
                  <a:latin typeface="Acherus Grotesque Bold"/>
                  <a:ea typeface="Acherus Grotesque Bold"/>
                  <a:cs typeface="Acherus Grotesque Bold"/>
                  <a:sym typeface="Acherus Grotesque Bold"/>
                </a:rPr>
                <a:t>credits*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225402" y="2235658"/>
              <a:ext cx="3730319" cy="1660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3200" b="1">
                  <a:solidFill>
                    <a:srgbClr val="FFFFFF"/>
                  </a:solidFill>
                  <a:latin typeface="Acherus Grotesque Bold"/>
                  <a:ea typeface="Acherus Grotesque Bold"/>
                  <a:cs typeface="Acherus Grotesque Bold"/>
                  <a:sym typeface="Acherus Grotesque Bold"/>
                </a:rPr>
                <a:t>8 semesters (4 years)</a:t>
              </a:r>
            </a:p>
            <a:p>
              <a:pPr algn="ctr">
                <a:lnSpc>
                  <a:spcPts val="3200"/>
                </a:lnSpc>
              </a:pPr>
              <a:r>
                <a:rPr lang="en-US" sz="3200" b="1">
                  <a:solidFill>
                    <a:srgbClr val="FFFFFF"/>
                  </a:solidFill>
                  <a:latin typeface="Acherus Grotesque Bold"/>
                  <a:ea typeface="Acherus Grotesque Bold"/>
                  <a:cs typeface="Acherus Grotesque Bold"/>
                  <a:sym typeface="Acherus Grotesque Bold"/>
                </a:rPr>
                <a:t>to graduate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024002" y="1461713"/>
              <a:ext cx="3065059" cy="1660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3200" b="1">
                  <a:solidFill>
                    <a:srgbClr val="FFFFFF"/>
                  </a:solidFill>
                  <a:latin typeface="Acherus Grotesque Bold"/>
                  <a:ea typeface="Acherus Grotesque Bold"/>
                  <a:cs typeface="Acherus Grotesque Bold"/>
                  <a:sym typeface="Acherus Grotesque Bold"/>
                </a:rPr>
                <a:t>15 credits</a:t>
              </a:r>
            </a:p>
            <a:p>
              <a:pPr algn="ctr">
                <a:lnSpc>
                  <a:spcPts val="3200"/>
                </a:lnSpc>
              </a:pPr>
              <a:r>
                <a:rPr lang="en-US" sz="3200" b="1">
                  <a:solidFill>
                    <a:srgbClr val="FFFFFF"/>
                  </a:solidFill>
                  <a:latin typeface="Acherus Grotesque Bold"/>
                  <a:ea typeface="Acherus Grotesque Bold"/>
                  <a:cs typeface="Acherus Grotesque Bold"/>
                  <a:sym typeface="Acherus Grotesque Bold"/>
                </a:rPr>
                <a:t>per semester</a:t>
              </a:r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642022" y="9023350"/>
            <a:ext cx="7855246" cy="50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9"/>
              </a:lnSpc>
            </a:pPr>
            <a:r>
              <a:rPr lang="en-US" sz="1999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*120 total credits is based on College of Science requirements.   It does not account for incoming expected credits.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102870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61F4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11714" y="461704"/>
            <a:ext cx="7520571" cy="9482173"/>
            <a:chOff x="0" y="0"/>
            <a:chExt cx="1980727" cy="249736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80727" cy="2497362"/>
            </a:xfrm>
            <a:custGeom>
              <a:avLst/>
              <a:gdLst/>
              <a:ahLst/>
              <a:cxnLst/>
              <a:rect l="l" t="t" r="r" b="b"/>
              <a:pathLst>
                <a:path w="1980727" h="2497362">
                  <a:moveTo>
                    <a:pt x="0" y="0"/>
                  </a:moveTo>
                  <a:lnTo>
                    <a:pt x="1980727" y="0"/>
                  </a:lnTo>
                  <a:lnTo>
                    <a:pt x="1980727" y="2497362"/>
                  </a:lnTo>
                  <a:lnTo>
                    <a:pt x="0" y="24973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980727" cy="25354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11714" y="1934850"/>
            <a:ext cx="7453045" cy="245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b="1">
                <a:solidFill>
                  <a:srgbClr val="861F41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Program Requirements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1714" y="4972270"/>
            <a:ext cx="7520571" cy="606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u="sng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  <a:hlinkClick r:id="rId2" tooltip="https://catalog.vt.edu"/>
              </a:rPr>
              <a:t>https://catalog.vt.edu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55179" y="6290945"/>
            <a:ext cx="6966116" cy="2472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CA4F00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Program Requirements list all requirements for earning a degree  such as course requirements, GPA requirements, Progress Towards Degree, and more!</a:t>
            </a:r>
          </a:p>
        </p:txBody>
      </p:sp>
      <p:sp>
        <p:nvSpPr>
          <p:cNvPr id="11" name="Freeform 11"/>
          <p:cNvSpPr/>
          <p:nvPr/>
        </p:nvSpPr>
        <p:spPr>
          <a:xfrm>
            <a:off x="9388836" y="539747"/>
            <a:ext cx="6864905" cy="1287170"/>
          </a:xfrm>
          <a:custGeom>
            <a:avLst/>
            <a:gdLst/>
            <a:ahLst/>
            <a:cxnLst/>
            <a:rect l="l" t="t" r="r" b="b"/>
            <a:pathLst>
              <a:path w="6864905" h="1287170">
                <a:moveTo>
                  <a:pt x="0" y="0"/>
                </a:moveTo>
                <a:lnTo>
                  <a:pt x="6864906" y="0"/>
                </a:lnTo>
                <a:lnTo>
                  <a:pt x="6864906" y="1287170"/>
                </a:lnTo>
                <a:lnTo>
                  <a:pt x="0" y="12871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9577552" y="929333"/>
            <a:ext cx="6487474" cy="441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Find the Requirements for your Major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388836" y="1886465"/>
            <a:ext cx="8703719" cy="79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 u="sng">
                <a:solidFill>
                  <a:srgbClr val="CA4F00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  <a:hlinkClick r:id="rId2" tooltip="https://catalog.vt.edu"/>
              </a:rPr>
              <a:t>Program Requirements</a:t>
            </a:r>
            <a:r>
              <a:rPr lang="en-US" sz="2299">
                <a:solidFill>
                  <a:srgbClr val="CA4F00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 &gt; click </a:t>
            </a:r>
            <a:r>
              <a:rPr lang="en-US" sz="2299" b="1">
                <a:solidFill>
                  <a:srgbClr val="CA4F00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Programs</a:t>
            </a:r>
            <a:r>
              <a:rPr lang="en-US" sz="2299">
                <a:solidFill>
                  <a:srgbClr val="CA4F00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 &gt; click</a:t>
            </a:r>
            <a:r>
              <a:rPr lang="en-US" sz="2299">
                <a:solidFill>
                  <a:srgbClr val="CA4F00"/>
                </a:solidFill>
                <a:latin typeface="Acherus Grotesque Light"/>
                <a:ea typeface="Acherus Grotesque Light"/>
                <a:cs typeface="Acherus Grotesque Light"/>
                <a:sym typeface="Acherus Grotesque Light"/>
              </a:rPr>
              <a:t> </a:t>
            </a:r>
            <a:r>
              <a:rPr lang="en-US" sz="2299" b="1">
                <a:solidFill>
                  <a:srgbClr val="CA4F00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Undergraduate</a:t>
            </a:r>
            <a:r>
              <a:rPr lang="en-US" sz="2299">
                <a:solidFill>
                  <a:srgbClr val="CA4F00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 &gt; </a:t>
            </a:r>
            <a:r>
              <a:rPr lang="en-US" sz="2299" b="1">
                <a:solidFill>
                  <a:srgbClr val="CA4F00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Review majors</a:t>
            </a:r>
          </a:p>
        </p:txBody>
      </p:sp>
      <p:sp>
        <p:nvSpPr>
          <p:cNvPr id="14" name="Freeform 14"/>
          <p:cNvSpPr/>
          <p:nvPr/>
        </p:nvSpPr>
        <p:spPr>
          <a:xfrm>
            <a:off x="9388836" y="3803922"/>
            <a:ext cx="3793586" cy="711297"/>
          </a:xfrm>
          <a:custGeom>
            <a:avLst/>
            <a:gdLst/>
            <a:ahLst/>
            <a:cxnLst/>
            <a:rect l="l" t="t" r="r" b="b"/>
            <a:pathLst>
              <a:path w="3793586" h="711297">
                <a:moveTo>
                  <a:pt x="0" y="0"/>
                </a:moveTo>
                <a:lnTo>
                  <a:pt x="3793586" y="0"/>
                </a:lnTo>
                <a:lnTo>
                  <a:pt x="3793586" y="711297"/>
                </a:lnTo>
                <a:lnTo>
                  <a:pt x="0" y="7112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0020675" y="3905571"/>
            <a:ext cx="2529908" cy="441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Catalog Year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388836" y="4610469"/>
            <a:ext cx="8380489" cy="1198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CA4F00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  <a:hlinkClick r:id="rId2" tooltip="https://catalog.vt.edu"/>
              </a:rPr>
              <a:t>Once the </a:t>
            </a:r>
            <a:r>
              <a:rPr lang="en-US" sz="2300" b="1" u="sng">
                <a:solidFill>
                  <a:srgbClr val="CA4F00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  <a:hlinkClick r:id="rId2" tooltip="https://catalog.vt.edu"/>
              </a:rPr>
              <a:t>2025-2026 Program Requirements</a:t>
            </a:r>
            <a:r>
              <a:rPr lang="en-US" sz="2300">
                <a:solidFill>
                  <a:srgbClr val="CA4F00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  <a:hlinkClick r:id="rId2" tooltip="https://catalog.vt.edu"/>
              </a:rPr>
              <a:t> are available, you will always want to follow th</a:t>
            </a:r>
            <a:r>
              <a:rPr lang="en-US" sz="2300">
                <a:solidFill>
                  <a:srgbClr val="CA4F00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e requirements for that catalog year.</a:t>
            </a:r>
          </a:p>
        </p:txBody>
      </p:sp>
      <p:sp>
        <p:nvSpPr>
          <p:cNvPr id="17" name="Freeform 17"/>
          <p:cNvSpPr/>
          <p:nvPr/>
        </p:nvSpPr>
        <p:spPr>
          <a:xfrm>
            <a:off x="9388836" y="6648751"/>
            <a:ext cx="7492482" cy="1404840"/>
          </a:xfrm>
          <a:custGeom>
            <a:avLst/>
            <a:gdLst/>
            <a:ahLst/>
            <a:cxnLst/>
            <a:rect l="l" t="t" r="r" b="b"/>
            <a:pathLst>
              <a:path w="7492482" h="1404840">
                <a:moveTo>
                  <a:pt x="0" y="0"/>
                </a:moveTo>
                <a:lnTo>
                  <a:pt x="7492483" y="0"/>
                </a:lnTo>
                <a:lnTo>
                  <a:pt x="7492483" y="1404840"/>
                </a:lnTo>
                <a:lnTo>
                  <a:pt x="0" y="1404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9633673" y="6861301"/>
            <a:ext cx="7247646" cy="1317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Pathways General Education (Pathways Concepts) and Major Requirements</a:t>
            </a:r>
          </a:p>
          <a:p>
            <a:pPr algn="ctr">
              <a:lnSpc>
                <a:spcPts val="3500"/>
              </a:lnSpc>
            </a:pPr>
            <a:endParaRPr lang="en-US" sz="2500" b="1">
              <a:solidFill>
                <a:srgbClr val="FFFFFF"/>
              </a:solidFill>
              <a:latin typeface="Acherus Grotesque Bold"/>
              <a:ea typeface="Acherus Grotesque Bold"/>
              <a:cs typeface="Acherus Grotesque Bold"/>
              <a:sym typeface="Acherus Grotesque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388836" y="8274174"/>
            <a:ext cx="8543539" cy="1598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CA4F00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In the program requirements, if there is a particular course listed in a Pathways Concept, you are required to take that course. In that case, it will count toward both General Education and your major.</a:t>
            </a:r>
          </a:p>
        </p:txBody>
      </p:sp>
      <p:sp>
        <p:nvSpPr>
          <p:cNvPr id="20" name="Freeform 20"/>
          <p:cNvSpPr/>
          <p:nvPr/>
        </p:nvSpPr>
        <p:spPr>
          <a:xfrm>
            <a:off x="1028700" y="1028700"/>
            <a:ext cx="2347822" cy="505065"/>
          </a:xfrm>
          <a:custGeom>
            <a:avLst/>
            <a:gdLst/>
            <a:ahLst/>
            <a:cxnLst/>
            <a:rect l="l" t="t" r="r" b="b"/>
            <a:pathLst>
              <a:path w="2347822" h="505065">
                <a:moveTo>
                  <a:pt x="0" y="0"/>
                </a:moveTo>
                <a:lnTo>
                  <a:pt x="2347822" y="0"/>
                </a:lnTo>
                <a:lnTo>
                  <a:pt x="2347822" y="505065"/>
                </a:lnTo>
                <a:lnTo>
                  <a:pt x="0" y="5050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102870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61F4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11714" y="461704"/>
            <a:ext cx="7520571" cy="9482173"/>
            <a:chOff x="0" y="0"/>
            <a:chExt cx="1980727" cy="249736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80727" cy="2497362"/>
            </a:xfrm>
            <a:custGeom>
              <a:avLst/>
              <a:gdLst/>
              <a:ahLst/>
              <a:cxnLst/>
              <a:rect l="l" t="t" r="r" b="b"/>
              <a:pathLst>
                <a:path w="1980727" h="2497362">
                  <a:moveTo>
                    <a:pt x="0" y="0"/>
                  </a:moveTo>
                  <a:lnTo>
                    <a:pt x="1980727" y="0"/>
                  </a:lnTo>
                  <a:lnTo>
                    <a:pt x="1980727" y="2497362"/>
                  </a:lnTo>
                  <a:lnTo>
                    <a:pt x="0" y="24973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980727" cy="25354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9299872" y="669389"/>
            <a:ext cx="5638361" cy="1057193"/>
          </a:xfrm>
          <a:custGeom>
            <a:avLst/>
            <a:gdLst/>
            <a:ahLst/>
            <a:cxnLst/>
            <a:rect l="l" t="t" r="r" b="b"/>
            <a:pathLst>
              <a:path w="5638361" h="1057193">
                <a:moveTo>
                  <a:pt x="0" y="0"/>
                </a:moveTo>
                <a:lnTo>
                  <a:pt x="5638361" y="0"/>
                </a:lnTo>
                <a:lnTo>
                  <a:pt x="5638361" y="1057193"/>
                </a:lnTo>
                <a:lnTo>
                  <a:pt x="0" y="1057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461233" y="4032697"/>
            <a:ext cx="5311039" cy="995820"/>
          </a:xfrm>
          <a:custGeom>
            <a:avLst/>
            <a:gdLst/>
            <a:ahLst/>
            <a:cxnLst/>
            <a:rect l="l" t="t" r="r" b="b"/>
            <a:pathLst>
              <a:path w="5311039" h="995820">
                <a:moveTo>
                  <a:pt x="0" y="0"/>
                </a:moveTo>
                <a:lnTo>
                  <a:pt x="5311039" y="0"/>
                </a:lnTo>
                <a:lnTo>
                  <a:pt x="5311039" y="995820"/>
                </a:lnTo>
                <a:lnTo>
                  <a:pt x="0" y="9958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474656" y="7455271"/>
            <a:ext cx="5311039" cy="995820"/>
          </a:xfrm>
          <a:custGeom>
            <a:avLst/>
            <a:gdLst/>
            <a:ahLst/>
            <a:cxnLst/>
            <a:rect l="l" t="t" r="r" b="b"/>
            <a:pathLst>
              <a:path w="5311039" h="995820">
                <a:moveTo>
                  <a:pt x="0" y="0"/>
                </a:moveTo>
                <a:lnTo>
                  <a:pt x="5311038" y="0"/>
                </a:lnTo>
                <a:lnTo>
                  <a:pt x="5311038" y="995820"/>
                </a:lnTo>
                <a:lnTo>
                  <a:pt x="0" y="9958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28700" y="1028700"/>
            <a:ext cx="2347822" cy="505065"/>
          </a:xfrm>
          <a:custGeom>
            <a:avLst/>
            <a:gdLst/>
            <a:ahLst/>
            <a:cxnLst/>
            <a:rect l="l" t="t" r="r" b="b"/>
            <a:pathLst>
              <a:path w="2347822" h="505065">
                <a:moveTo>
                  <a:pt x="0" y="0"/>
                </a:moveTo>
                <a:lnTo>
                  <a:pt x="2347822" y="0"/>
                </a:lnTo>
                <a:lnTo>
                  <a:pt x="2347822" y="505065"/>
                </a:lnTo>
                <a:lnTo>
                  <a:pt x="0" y="5050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858434" y="3859580"/>
            <a:ext cx="391972" cy="1165321"/>
          </a:xfrm>
          <a:custGeom>
            <a:avLst/>
            <a:gdLst/>
            <a:ahLst/>
            <a:cxnLst/>
            <a:rect l="l" t="t" r="r" b="b"/>
            <a:pathLst>
              <a:path w="391972" h="1165321">
                <a:moveTo>
                  <a:pt x="0" y="0"/>
                </a:moveTo>
                <a:lnTo>
                  <a:pt x="391972" y="0"/>
                </a:lnTo>
                <a:lnTo>
                  <a:pt x="391972" y="1165321"/>
                </a:lnTo>
                <a:lnTo>
                  <a:pt x="0" y="11653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633673" y="7444957"/>
            <a:ext cx="841494" cy="1006134"/>
          </a:xfrm>
          <a:custGeom>
            <a:avLst/>
            <a:gdLst/>
            <a:ahLst/>
            <a:cxnLst/>
            <a:rect l="l" t="t" r="r" b="b"/>
            <a:pathLst>
              <a:path w="841494" h="1006134">
                <a:moveTo>
                  <a:pt x="0" y="0"/>
                </a:moveTo>
                <a:lnTo>
                  <a:pt x="841494" y="0"/>
                </a:lnTo>
                <a:lnTo>
                  <a:pt x="841494" y="1006134"/>
                </a:lnTo>
                <a:lnTo>
                  <a:pt x="0" y="10061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811714" y="1873288"/>
            <a:ext cx="7453045" cy="3676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b="1">
                <a:solidFill>
                  <a:srgbClr val="861F41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Pathways General Education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55179" y="5927871"/>
            <a:ext cx="6966116" cy="2472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CA4F00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The Pathways General Education program consists of seven (7) key concepts students must fulfill to complete the Virginia Tech General Education requirements.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633673" y="943986"/>
            <a:ext cx="5066202" cy="441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There Are Two Pathways Guides: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463734" y="1868453"/>
            <a:ext cx="8380489" cy="87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u="sng">
                <a:solidFill>
                  <a:srgbClr val="CA4F00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  <a:hlinkClick r:id="rId9" tooltip="https://www.pathways.prov.vt.edu/students-and-advisors/pathways-guides.html"/>
              </a:rPr>
              <a:t>https://www.pathways.prov.vt.edu/students-and-advisors/pathways-guides.html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488589" y="4276608"/>
            <a:ext cx="5256326" cy="441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Pathways Guide by Alphabet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578316" y="5120151"/>
            <a:ext cx="7265908" cy="1163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CA4F00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View a list of Pathways Concept courses organized</a:t>
            </a:r>
          </a:p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CA4F00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in alphabetical order </a:t>
            </a:r>
          </a:p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CA4F00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(1a, 1f, 2, 3, 4, 5a, 5f, 6a, 6d, 7)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553586" y="7699182"/>
            <a:ext cx="5153177" cy="441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FFFFFF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Pathways Guide by Concept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578316" y="8617020"/>
            <a:ext cx="7556094" cy="77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CA4F00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View a list of courses organized by Pathways Concept</a:t>
            </a: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CA4F00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(1a, 1f, 2, 3, 4, 5a, 5f, 6a, 6d, 7)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44377" y="9123750"/>
            <a:ext cx="7855246" cy="570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99"/>
              </a:lnSpc>
            </a:pPr>
            <a:r>
              <a:rPr lang="en-US" sz="2199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*These concepts do not need to be </a:t>
            </a:r>
          </a:p>
          <a:p>
            <a:pPr algn="ctr">
              <a:lnSpc>
                <a:spcPts val="2199"/>
              </a:lnSpc>
            </a:pPr>
            <a:r>
              <a:rPr lang="en-US" sz="2199">
                <a:solidFill>
                  <a:srgbClr val="861F41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rPr>
              <a:t>completed in numerical order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1130</Words>
  <Application>Microsoft Macintosh PowerPoint</Application>
  <PresentationFormat>Custom</PresentationFormat>
  <Paragraphs>168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Gineso</vt:lpstr>
      <vt:lpstr>Gineso Ultra-Bold</vt:lpstr>
      <vt:lpstr>Acherus Grotesque Italics</vt:lpstr>
      <vt:lpstr>Calibri</vt:lpstr>
      <vt:lpstr>Acherus Grotesque Light</vt:lpstr>
      <vt:lpstr>Acherus Grotesque Bold</vt:lpstr>
      <vt:lpstr>Acherus Grotesque Ultra-Bold</vt:lpstr>
      <vt:lpstr>Acherus Grotesque Bold Italics</vt:lpstr>
      <vt:lpstr>Gineso Bold</vt:lpstr>
      <vt:lpstr>Acherus Grotesque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edited fonts - The REAL COS VAACR</dc:title>
  <cp:lastModifiedBy>Shastry, Vivek</cp:lastModifiedBy>
  <cp:revision>2</cp:revision>
  <dcterms:created xsi:type="dcterms:W3CDTF">2006-08-16T00:00:00Z</dcterms:created>
  <dcterms:modified xsi:type="dcterms:W3CDTF">2025-05-09T17:37:59Z</dcterms:modified>
  <dc:identifier>DAGm8jtq1dw</dc:identifier>
</cp:coreProperties>
</file>